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7" r:id="rId3"/>
    <p:sldId id="258" r:id="rId4"/>
    <p:sldId id="259" r:id="rId5"/>
    <p:sldId id="260" r:id="rId6"/>
    <p:sldId id="270" r:id="rId7"/>
    <p:sldId id="261" r:id="rId8"/>
    <p:sldId id="262" r:id="rId9"/>
    <p:sldId id="263" r:id="rId10"/>
    <p:sldId id="264" r:id="rId11"/>
    <p:sldId id="265" r:id="rId12"/>
    <p:sldId id="266" r:id="rId13"/>
    <p:sldId id="271"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38" autoAdjust="0"/>
    <p:restoredTop sz="94660"/>
  </p:normalViewPr>
  <p:slideViewPr>
    <p:cSldViewPr snapToGrid="0">
      <p:cViewPr>
        <p:scale>
          <a:sx n="70" d="100"/>
          <a:sy n="70" d="100"/>
        </p:scale>
        <p:origin x="416" y="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C8761B-3B43-48DB-9884-8711C7FE3137}"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2022258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8761B-3B43-48DB-9884-8711C7FE3137}"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320215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8761B-3B43-48DB-9884-8711C7FE3137}"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3928221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and Picture Fade on Path">
    <p:bg>
      <p:bgPr>
        <a:gradFill>
          <a:gsLst>
            <a:gs pos="0">
              <a:srgbClr val="FFFFFF"/>
            </a:gs>
            <a:gs pos="28000">
              <a:srgbClr val="FEFEFE"/>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sp>
        <p:nvSpPr>
          <p:cNvPr id="10" name="Rectangle 9"/>
          <p:cNvSpPr/>
          <p:nvPr userDrawn="1"/>
        </p:nvSpPr>
        <p:spPr>
          <a:xfrm>
            <a:off x="0" y="1512125"/>
            <a:ext cx="11541512" cy="2895600"/>
          </a:xfrm>
          <a:prstGeom prst="rect">
            <a:avLst/>
          </a:prstGeom>
          <a:gradFill flip="none" rotWithShape="1">
            <a:gsLst>
              <a:gs pos="36000">
                <a:schemeClr val="accent2">
                  <a:lumMod val="85000"/>
                </a:schemeClr>
              </a:gs>
              <a:gs pos="0">
                <a:schemeClr val="accent2">
                  <a:lumMod val="50000"/>
                </a:schemeClr>
              </a:gs>
              <a:gs pos="100000">
                <a:schemeClr val="accent2">
                  <a:lumMod val="85000"/>
                </a:scheme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sp>
        <p:nvSpPr>
          <p:cNvPr id="2" name="Title 1"/>
          <p:cNvSpPr>
            <a:spLocks noGrp="1"/>
          </p:cNvSpPr>
          <p:nvPr>
            <p:ph type="title"/>
          </p:nvPr>
        </p:nvSpPr>
        <p:spPr>
          <a:xfrm>
            <a:off x="4267200" y="1091398"/>
            <a:ext cx="7086600" cy="584775"/>
          </a:xfrm>
        </p:spPr>
        <p:txBody>
          <a:bodyPr anchor="t">
            <a:noAutofit/>
          </a:bodyPr>
          <a:lstStyle>
            <a:lvl1pPr>
              <a:defRPr sz="3800" b="1">
                <a:gradFill>
                  <a:gsLst>
                    <a:gs pos="0">
                      <a:schemeClr val="accent2">
                        <a:lumMod val="85000"/>
                      </a:schemeClr>
                    </a:gs>
                    <a:gs pos="100000">
                      <a:schemeClr val="accent2">
                        <a:lumMod val="85000"/>
                      </a:schemeClr>
                    </a:gs>
                  </a:gsLst>
                  <a:lin ang="0" scaled="1"/>
                </a:gradFill>
                <a:latin typeface="+mn-lt"/>
              </a:defRPr>
            </a:lvl1pPr>
          </a:lstStyle>
          <a:p>
            <a:r>
              <a:rPr lang="en-US"/>
              <a:t>Click to edit Master title style</a:t>
            </a:r>
            <a:endParaRPr lang="en-US" dirty="0"/>
          </a:p>
        </p:txBody>
      </p:sp>
      <p:sp>
        <p:nvSpPr>
          <p:cNvPr id="12" name="Text Placeholder 11"/>
          <p:cNvSpPr>
            <a:spLocks noGrp="1"/>
          </p:cNvSpPr>
          <p:nvPr>
            <p:ph type="body" sz="quarter" idx="14"/>
          </p:nvPr>
        </p:nvSpPr>
        <p:spPr>
          <a:xfrm>
            <a:off x="4267200" y="2194560"/>
            <a:ext cx="7086600" cy="2108498"/>
          </a:xfrm>
        </p:spPr>
        <p:txBody>
          <a:bodyPr>
            <a:noAutofit/>
          </a:bodyPr>
          <a:lstStyle>
            <a:lvl1pPr marL="0" indent="0">
              <a:lnSpc>
                <a:spcPct val="100000"/>
              </a:lnSpc>
              <a:spcBef>
                <a:spcPts val="1200"/>
              </a:spcBef>
              <a:buNone/>
              <a:defRPr sz="2800">
                <a:solidFill>
                  <a:schemeClr val="bg1"/>
                </a:solidFill>
              </a:defRPr>
            </a:lvl1pPr>
            <a:lvl2pPr marL="0" indent="0">
              <a:lnSpc>
                <a:spcPct val="100000"/>
              </a:lnSpc>
              <a:spcBef>
                <a:spcPts val="1200"/>
              </a:spcBef>
              <a:buNone/>
              <a:defRPr sz="2800">
                <a:solidFill>
                  <a:schemeClr val="bg1"/>
                </a:solidFill>
              </a:defRPr>
            </a:lvl2pPr>
            <a:lvl3pPr marL="0" indent="0">
              <a:lnSpc>
                <a:spcPct val="100000"/>
              </a:lnSpc>
              <a:spcBef>
                <a:spcPts val="1200"/>
              </a:spcBef>
              <a:buNone/>
              <a:defRPr sz="2800">
                <a:solidFill>
                  <a:schemeClr val="bg1"/>
                </a:solidFill>
              </a:defRPr>
            </a:lvl3pPr>
            <a:lvl4pPr marL="0" indent="0">
              <a:lnSpc>
                <a:spcPct val="100000"/>
              </a:lnSpc>
              <a:spcBef>
                <a:spcPts val="1200"/>
              </a:spcBef>
              <a:buNone/>
              <a:defRPr sz="2800">
                <a:solidFill>
                  <a:schemeClr val="bg1"/>
                </a:solidFill>
              </a:defRPr>
            </a:lvl4pPr>
            <a:lvl5pPr marL="0" indent="0">
              <a:lnSpc>
                <a:spcPct val="100000"/>
              </a:lnSpc>
              <a:spcBef>
                <a:spcPts val="1200"/>
              </a:spcBef>
              <a:buNone/>
              <a:defRPr sz="2800">
                <a:solidFill>
                  <a:schemeClr val="bg1"/>
                </a:solidFill>
              </a:defRPr>
            </a:lvl5pPr>
            <a:lvl6pPr marL="0" indent="0">
              <a:lnSpc>
                <a:spcPct val="100000"/>
              </a:lnSpc>
              <a:spcBef>
                <a:spcPts val="1200"/>
              </a:spcBef>
              <a:buNone/>
              <a:defRPr sz="2800">
                <a:solidFill>
                  <a:schemeClr val="bg1"/>
                </a:solidFill>
              </a:defRPr>
            </a:lvl6pPr>
            <a:lvl7pPr marL="0" indent="0">
              <a:lnSpc>
                <a:spcPct val="100000"/>
              </a:lnSpc>
              <a:spcBef>
                <a:spcPts val="1200"/>
              </a:spcBef>
              <a:buNone/>
              <a:defRPr sz="2800">
                <a:solidFill>
                  <a:schemeClr val="bg1"/>
                </a:solidFill>
              </a:defRPr>
            </a:lvl7pPr>
            <a:lvl8pPr marL="0" indent="0">
              <a:lnSpc>
                <a:spcPct val="100000"/>
              </a:lnSpc>
              <a:spcBef>
                <a:spcPts val="1200"/>
              </a:spcBef>
              <a:buNone/>
              <a:defRPr sz="2800">
                <a:solidFill>
                  <a:schemeClr val="bg1"/>
                </a:solidFill>
              </a:defRPr>
            </a:lvl8pPr>
            <a:lvl9pPr marL="0" indent="0">
              <a:lnSpc>
                <a:spcPct val="100000"/>
              </a:lnSpc>
              <a:spcBef>
                <a:spcPts val="1200"/>
              </a:spcBef>
              <a:buNone/>
              <a:defRPr sz="2800">
                <a:solidFill>
                  <a:schemeClr val="bg1"/>
                </a:solidFill>
              </a:defRPr>
            </a:lvl9pPr>
          </a:lstStyle>
          <a:p>
            <a:pPr lvl="0"/>
            <a:r>
              <a:rPr lang="en-US"/>
              <a:t>Edit Master text styles</a:t>
            </a:r>
          </a:p>
        </p:txBody>
      </p:sp>
      <p:sp>
        <p:nvSpPr>
          <p:cNvPr id="8" name="Picture Placeholder 7"/>
          <p:cNvSpPr>
            <a:spLocks noGrp="1"/>
          </p:cNvSpPr>
          <p:nvPr>
            <p:ph type="pic" sz="quarter" idx="13"/>
          </p:nvPr>
        </p:nvSpPr>
        <p:spPr>
          <a:xfrm>
            <a:off x="914400" y="0"/>
            <a:ext cx="2390503" cy="4645152"/>
          </a:xfrm>
          <a:effectLst>
            <a:glow rad="101600">
              <a:srgbClr val="FFFFFF">
                <a:alpha val="40000"/>
              </a:srgbClr>
            </a:glow>
            <a:reflection blurRad="6350" stA="50000" endA="300" endPos="55000" dir="5400000" sy="-100000" algn="bl" rotWithShape="0"/>
          </a:effectLst>
        </p:spPr>
        <p:txBody>
          <a:bodyPr/>
          <a:lstStyle>
            <a:lvl1pPr marL="0" indent="0">
              <a:buNone/>
              <a:defRPr/>
            </a:lvl1pPr>
          </a:lstStyle>
          <a:p>
            <a:r>
              <a:rPr lang="en-US"/>
              <a:t>Click icon to add picture</a:t>
            </a:r>
          </a:p>
        </p:txBody>
      </p:sp>
      <p:sp>
        <p:nvSpPr>
          <p:cNvPr id="6" name="Rectangle 5"/>
          <p:cNvSpPr/>
          <p:nvPr userDrawn="1"/>
        </p:nvSpPr>
        <p:spPr>
          <a:xfrm>
            <a:off x="12565117"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Edit the text with your own</a:t>
            </a:r>
            <a:r>
              <a:rPr lang="en-US" sz="1600" baseline="0" dirty="0">
                <a:solidFill>
                  <a:prstClr val="white">
                    <a:lumMod val="50000"/>
                  </a:prstClr>
                </a:solidFill>
                <a:latin typeface="Calibri Light" panose="020F0302020204030204" pitchFamily="34" charset="0"/>
                <a:cs typeface="Calibri" panose="020F0502020204030204" pitchFamily="34" charset="0"/>
              </a:rPr>
              <a:t> short phrases.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dirty="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a:spcBef>
                <a:spcPts val="600"/>
              </a:spcBef>
            </a:pPr>
            <a:endParaRPr lang="en-US" sz="1600" dirty="0">
              <a:solidFill>
                <a:prstClr val="white">
                  <a:lumMod val="50000"/>
                </a:prstClr>
              </a:solidFill>
              <a:latin typeface="Calibri Light" panose="020F0302020204030204" pitchFamily="34" charset="0"/>
              <a:cs typeface="Calibri" panose="020F0502020204030204" pitchFamily="34" charset="0"/>
            </a:endParaRPr>
          </a:p>
        </p:txBody>
      </p:sp>
      <p:sp>
        <p:nvSpPr>
          <p:cNvPr id="3" name="TextBox 2"/>
          <p:cNvSpPr txBox="1"/>
          <p:nvPr userDrawn="1"/>
        </p:nvSpPr>
        <p:spPr>
          <a:xfrm>
            <a:off x="0" y="5714364"/>
            <a:ext cx="1125415" cy="830997"/>
          </a:xfrm>
          <a:prstGeom prst="rect">
            <a:avLst/>
          </a:prstGeom>
          <a:noFill/>
        </p:spPr>
        <p:txBody>
          <a:bodyPr wrap="square" lIns="0" tIns="0" rIns="0" bIns="0" rtlCol="0">
            <a:spAutoFit/>
          </a:bodyPr>
          <a:lstStyle/>
          <a:p>
            <a:r>
              <a:rPr lang="en-US" sz="900" dirty="0"/>
              <a:t>Morton Satin</a:t>
            </a:r>
          </a:p>
          <a:p>
            <a:r>
              <a:rPr lang="en-US" sz="900" dirty="0"/>
              <a:t>VP Sci &amp; Research</a:t>
            </a:r>
          </a:p>
          <a:p>
            <a:r>
              <a:rPr lang="en-US" sz="900" dirty="0"/>
              <a:t>Salt Institute</a:t>
            </a:r>
          </a:p>
          <a:p>
            <a:r>
              <a:rPr lang="en-US" sz="900" dirty="0"/>
              <a:t>405 5TH Ave South</a:t>
            </a:r>
          </a:p>
          <a:p>
            <a:r>
              <a:rPr lang="en-US" sz="900" dirty="0"/>
              <a:t>Naples, FL 34102</a:t>
            </a:r>
          </a:p>
          <a:p>
            <a:endParaRPr lang="en-US" sz="900" dirty="0"/>
          </a:p>
        </p:txBody>
      </p:sp>
      <p:pic>
        <p:nvPicPr>
          <p:cNvPr id="1026" name="Picture 2" descr="cid:image001.jpg@01CCCFA0.AC7D94D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22261"/>
            <a:ext cx="213814" cy="20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76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35" presetClass="path" presetSubtype="0" accel="50000" decel="50000" fill="hold" grpId="1" nodeType="withEffect">
                                  <p:stCondLst>
                                    <p:cond delay="0"/>
                                  </p:stCondLst>
                                  <p:childTnLst>
                                    <p:animMotion origin="layout" path="M -3.33333E-6 3.78353E-6 L -0.86666 3.78353E-6 " pathEditMode="relative" rAng="0" ptsTypes="AA">
                                      <p:cBhvr>
                                        <p:cTn id="9" dur="2000" spd="-100000" fill="hold"/>
                                        <p:tgtEl>
                                          <p:spTgt spid="2"/>
                                        </p:tgtEl>
                                        <p:attrNameLst>
                                          <p:attrName>ppt_x</p:attrName>
                                          <p:attrName>ppt_y</p:attrName>
                                        </p:attrNameLst>
                                      </p:cBhvr>
                                      <p:rCtr x="-433"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lt">
                                    <p:tmPct val="5263"/>
                                  </p:iterate>
                                  <p:childTnLst>
                                    <p:set>
                                      <p:cBhvr>
                                        <p:cTn id="13" dur="1" fill="hold">
                                          <p:stCondLst>
                                            <p:cond delay="0"/>
                                          </p:stCondLst>
                                        </p:cTn>
                                        <p:tgtEl>
                                          <p:spTgt spid="12"/>
                                        </p:tgtEl>
                                        <p:attrNameLst>
                                          <p:attrName>style.visibility</p:attrName>
                                        </p:attrNameLst>
                                      </p:cBhvr>
                                      <p:to>
                                        <p:strVal val="visible"/>
                                      </p:to>
                                    </p:set>
                                    <p:animEffect transition="in" filter="fade">
                                      <p:cBhvr>
                                        <p:cTn id="14" dur="6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p:tmplLst>
          <p:tmpl>
            <p:tnLst>
              <p:par>
                <p:cTn presetID="10" presetClass="entr" presetSubtype="0" fill="hold" nodeType="clickEffect">
                  <p:stCondLst>
                    <p:cond delay="0"/>
                  </p:stCondLst>
                  <p:iterate type="lt">
                    <p:tmPct val="5263"/>
                  </p:iterate>
                  <p:childTnLst>
                    <p:set>
                      <p:cBhvr>
                        <p:cTn dur="1" fill="hold">
                          <p:stCondLst>
                            <p:cond delay="0"/>
                          </p:stCondLst>
                        </p:cTn>
                        <p:tgtEl>
                          <p:spTgt spid="12"/>
                        </p:tgtEl>
                        <p:attrNameLst>
                          <p:attrName>style.visibility</p:attrName>
                        </p:attrNameLst>
                      </p:cBhvr>
                      <p:to>
                        <p:strVal val="visible"/>
                      </p:to>
                    </p:set>
                    <p:animEffect transition="in" filter="fade">
                      <p:cBhvr>
                        <p:cTn dur="600"/>
                        <p:tgtEl>
                          <p:spTgt spid="12"/>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Grayscale to Color Picture">
    <p:bg>
      <p:bgPr>
        <a:gradFill rotWithShape="1">
          <a:gsLst>
            <a:gs pos="0">
              <a:srgbClr val="4C4C4C"/>
            </a:gs>
            <a:gs pos="50000">
              <a:srgbClr val="262626"/>
            </a:gs>
            <a:gs pos="100000">
              <a:srgbClr val="000000"/>
            </a:gs>
          </a:gsLst>
          <a:lin ang="5400000" scaled="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44D57-87F8-406A-B74C-B6E502340114}" type="datetimeFigureOut">
              <a:rPr lang="en-US" smtClean="0"/>
              <a:t>5/25/2018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C8B41F-3CBF-45F1-A7F5-4BDE834EC72E}" type="slidenum">
              <a:rPr lang="en-US" smtClean="0"/>
              <a:t>‹#›</a:t>
            </a:fld>
            <a:endParaRPr lang="en-US"/>
          </a:p>
        </p:txBody>
      </p:sp>
      <p:sp>
        <p:nvSpPr>
          <p:cNvPr id="6" name="Grayscale Picture Placeholder"/>
          <p:cNvSpPr>
            <a:spLocks noGrp="1"/>
          </p:cNvSpPr>
          <p:nvPr>
            <p:ph type="pic" sz="quarter" idx="13"/>
          </p:nvPr>
        </p:nvSpPr>
        <p:spPr>
          <a:xfrm>
            <a:off x="2350119" y="931746"/>
            <a:ext cx="7491762" cy="4994508"/>
          </a:xfrm>
          <a:noFill/>
        </p:spPr>
        <p:txBody>
          <a:bodyPr/>
          <a:lstStyle>
            <a:lvl1pPr marL="0" indent="0" algn="ctr">
              <a:buNone/>
              <a:defRPr/>
            </a:lvl1pPr>
          </a:lstStyle>
          <a:p>
            <a:r>
              <a:rPr lang="en-US"/>
              <a:t>Click icon to add picture</a:t>
            </a:r>
            <a:endParaRPr lang="en-US" dirty="0"/>
          </a:p>
        </p:txBody>
      </p:sp>
      <p:sp>
        <p:nvSpPr>
          <p:cNvPr id="8" name="Color Picture Placeholder"/>
          <p:cNvSpPr>
            <a:spLocks noGrp="1"/>
          </p:cNvSpPr>
          <p:nvPr>
            <p:ph type="pic" sz="quarter" idx="14"/>
          </p:nvPr>
        </p:nvSpPr>
        <p:spPr>
          <a:xfrm>
            <a:off x="2350119" y="931746"/>
            <a:ext cx="7491762" cy="4994508"/>
          </a:xfrm>
          <a:noFill/>
        </p:spPr>
        <p:txBody>
          <a:bodyPr/>
          <a:lstStyle>
            <a:lvl1pPr marL="0" indent="0" algn="ctr">
              <a:buNone/>
              <a:defRPr/>
            </a:lvl1pPr>
          </a:lstStyle>
          <a:p>
            <a:r>
              <a:rPr lang="en-US"/>
              <a:t>Click icon to add picture</a:t>
            </a:r>
            <a:endParaRPr lang="en-US" dirty="0"/>
          </a:p>
        </p:txBody>
      </p:sp>
      <p:sp>
        <p:nvSpPr>
          <p:cNvPr id="9" name="Instructions"/>
          <p:cNvSpPr/>
          <p:nvPr userDrawn="1"/>
        </p:nvSpPr>
        <p:spPr>
          <a:xfrm>
            <a:off x="12565117"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dirty="0">
                <a:solidFill>
                  <a:prstClr val="white">
                    <a:lumMod val="50000"/>
                  </a:prstClr>
                </a:solidFill>
                <a:latin typeface="Calibri Light" panose="020F0302020204030204" pitchFamily="34" charset="0"/>
                <a:cs typeface="Calibri" panose="020F0502020204030204" pitchFamily="34" charset="0"/>
              </a:rPr>
              <a:t>Make it easier to</a:t>
            </a:r>
            <a:r>
              <a:rPr lang="en-US" sz="1400" baseline="0" dirty="0">
                <a:solidFill>
                  <a:prstClr val="white">
                    <a:lumMod val="50000"/>
                  </a:prstClr>
                </a:solidFill>
                <a:latin typeface="Calibri Light" panose="020F0302020204030204" pitchFamily="34" charset="0"/>
                <a:cs typeface="Calibri" panose="020F0502020204030204" pitchFamily="34" charset="0"/>
              </a:rPr>
              <a:t> change the pictures</a:t>
            </a:r>
            <a:r>
              <a:rPr lang="en-US" sz="1400" dirty="0">
                <a:solidFill>
                  <a:prstClr val="white">
                    <a:lumMod val="50000"/>
                  </a:prstClr>
                </a:solidFill>
                <a:latin typeface="Calibri Light" panose="020F0302020204030204" pitchFamily="34" charset="0"/>
                <a:cs typeface="Calibri" panose="020F0502020204030204" pitchFamily="34" charset="0"/>
              </a:rPr>
              <a:t>: Use the Selection Pane to temporarily hide a Picture Placeholder. (Home tab, Select, Selection Pane). Click the eye icon to hide or show an object.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dirty="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 If you don’t see the Pictures icon,</a:t>
            </a:r>
            <a:r>
              <a:rPr lang="en-US" sz="1400" baseline="0" dirty="0">
                <a:solidFill>
                  <a:prstClr val="white">
                    <a:lumMod val="50000"/>
                  </a:prstClr>
                </a:solidFill>
                <a:latin typeface="Calibri Light" panose="020F0302020204030204" pitchFamily="34" charset="0"/>
                <a:cs typeface="Calibri" panose="020F0502020204030204" pitchFamily="34" charset="0"/>
              </a:rPr>
              <a:t> click the Reset button (Home tab, Slides, Reset).</a:t>
            </a:r>
            <a:endParaRPr lang="en-US" sz="1400" dirty="0">
              <a:solidFill>
                <a:prstClr val="white">
                  <a:lumMod val="50000"/>
                </a:prstClr>
              </a:solidFill>
              <a:latin typeface="Calibri Light" panose="020F0302020204030204" pitchFamily="34" charset="0"/>
              <a:cs typeface="Calibri" panose="020F0502020204030204" pitchFamily="34" charset="0"/>
            </a:endParaRPr>
          </a:p>
          <a:p>
            <a:pPr>
              <a:spcBef>
                <a:spcPts val="600"/>
              </a:spcBef>
            </a:pPr>
            <a:r>
              <a:rPr lang="en-US" sz="14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marL="0" marR="0" indent="0" algn="l" defTabSz="914400" rtl="0" eaLnBrk="1" fontAlgn="auto" latinLnBrk="0" hangingPunct="1">
              <a:lnSpc>
                <a:spcPct val="100000"/>
              </a:lnSpc>
              <a:spcBef>
                <a:spcPts val="600"/>
              </a:spcBef>
              <a:spcAft>
                <a:spcPts val="0"/>
              </a:spcAft>
              <a:buClrTx/>
              <a:buSzTx/>
              <a:buFontTx/>
              <a:buNone/>
              <a:tabLst/>
              <a:defRPr/>
            </a:pPr>
            <a:r>
              <a:rPr lang="en-US" sz="1400" baseline="0" dirty="0">
                <a:solidFill>
                  <a:prstClr val="white">
                    <a:lumMod val="50000"/>
                  </a:prstClr>
                </a:solidFill>
                <a:latin typeface="Calibri Light" panose="020F0302020204030204" pitchFamily="34" charset="0"/>
                <a:cs typeface="Calibri" panose="020F0502020204030204" pitchFamily="34" charset="0"/>
              </a:rPr>
              <a:t>Sample picture courtesy of Bill Staples.</a:t>
            </a:r>
          </a:p>
        </p:txBody>
      </p:sp>
    </p:spTree>
    <p:extLst>
      <p:ext uri="{BB962C8B-B14F-4D97-AF65-F5344CB8AC3E}">
        <p14:creationId xmlns:p14="http://schemas.microsoft.com/office/powerpoint/2010/main" val="19099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8761B-3B43-48DB-9884-8711C7FE3137}"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301225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C8761B-3B43-48DB-9884-8711C7FE3137}"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102924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C8761B-3B43-48DB-9884-8711C7FE3137}"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221404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C8761B-3B43-48DB-9884-8711C7FE3137}" type="datetimeFigureOut">
              <a:rPr lang="en-US" smtClean="0"/>
              <a:t>5/25/2018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333332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C8761B-3B43-48DB-9884-8711C7FE3137}" type="datetimeFigureOut">
              <a:rPr lang="en-US" smtClean="0"/>
              <a:t>5/25/2018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135845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8761B-3B43-48DB-9884-8711C7FE3137}" type="datetimeFigureOut">
              <a:rPr lang="en-US" smtClean="0"/>
              <a:t>5/25/2018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15868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C8761B-3B43-48DB-9884-8711C7FE3137}"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145562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C8761B-3B43-48DB-9884-8711C7FE3137}"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263776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8761B-3B43-48DB-9884-8711C7FE3137}" type="datetimeFigureOut">
              <a:rPr lang="en-US" smtClean="0"/>
              <a:t>5/25/2018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EBABB-164C-4B21-A7DC-1011164A546A}" type="slidenum">
              <a:rPr lang="en-US" smtClean="0"/>
              <a:t>‹#›</a:t>
            </a:fld>
            <a:endParaRPr lang="en-US"/>
          </a:p>
        </p:txBody>
      </p:sp>
    </p:spTree>
    <p:extLst>
      <p:ext uri="{BB962C8B-B14F-4D97-AF65-F5344CB8AC3E}">
        <p14:creationId xmlns:p14="http://schemas.microsoft.com/office/powerpoint/2010/main" val="1028352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tif"/><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7.tiff"/><Relationship Id="rId1" Type="http://schemas.openxmlformats.org/officeDocument/2006/relationships/slideLayout" Target="../slideLayouts/slideLayout12.xml"/><Relationship Id="rId4" Type="http://schemas.openxmlformats.org/officeDocument/2006/relationships/image" Target="../media/image9.tif"/></Relationships>
</file>

<file path=ppt/slides/_rels/slide5.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11.t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Relationship Id="rId1" Type="http://schemas.openxmlformats.org/officeDocument/2006/relationships/slideLayout" Target="../slideLayouts/slideLayout12.xml"/><Relationship Id="rId4" Type="http://schemas.openxmlformats.org/officeDocument/2006/relationships/image" Target="../media/image15.ti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3414" y="954247"/>
            <a:ext cx="7864876" cy="584775"/>
          </a:xfrm>
          <a:effectLst/>
        </p:spPr>
        <p:txBody>
          <a:bodyPr/>
          <a:lstStyle/>
          <a:p>
            <a:pPr algn="ctr"/>
            <a:r>
              <a:rPr lang="en-US" u="sng" dirty="0">
                <a:ln w="6350">
                  <a:solidFill>
                    <a:srgbClr val="7030A0"/>
                  </a:solidFill>
                </a:ln>
                <a:effectLst/>
              </a:rPr>
              <a:t>Low Salt Diets and Hyponatremia</a:t>
            </a:r>
            <a:endParaRPr lang="en-US" dirty="0">
              <a:ln w="6350">
                <a:solidFill>
                  <a:srgbClr val="7030A0"/>
                </a:solidFill>
              </a:ln>
              <a:effectLst/>
            </a:endParaRPr>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92" b="192"/>
          <a:stretch>
            <a:fillRect/>
          </a:stretch>
        </p:blipFill>
        <p:spPr>
          <a:effectLst>
            <a:reflection blurRad="6350" stA="45000" endPos="40000" dist="101600" dir="5400000" sy="-100000" algn="bl" rotWithShape="0"/>
          </a:effectLst>
        </p:spPr>
      </p:pic>
      <p:sp>
        <p:nvSpPr>
          <p:cNvPr id="4" name="TextBox 3"/>
          <p:cNvSpPr txBox="1"/>
          <p:nvPr/>
        </p:nvSpPr>
        <p:spPr>
          <a:xfrm>
            <a:off x="3453414" y="1721937"/>
            <a:ext cx="7199790" cy="408373"/>
          </a:xfrm>
          <a:prstGeom prst="rect">
            <a:avLst/>
          </a:prstGeom>
          <a:noFill/>
        </p:spPr>
        <p:txBody>
          <a:bodyPr wrap="square" rtlCol="0">
            <a:spAutoFit/>
          </a:bodyPr>
          <a:lstStyle/>
          <a:p>
            <a:pPr lvl="0">
              <a:spcBef>
                <a:spcPts val="1200"/>
              </a:spcBef>
            </a:pPr>
            <a:r>
              <a:rPr lang="en-US" sz="2000" dirty="0">
                <a:solidFill>
                  <a:prstClr val="white"/>
                </a:solidFill>
              </a:rPr>
              <a:t>Most Assisted Living Facilities for the Elderly Employ Low-Salt Diets</a:t>
            </a:r>
          </a:p>
        </p:txBody>
      </p:sp>
      <p:sp>
        <p:nvSpPr>
          <p:cNvPr id="7" name="TextBox 6"/>
          <p:cNvSpPr txBox="1"/>
          <p:nvPr/>
        </p:nvSpPr>
        <p:spPr>
          <a:xfrm>
            <a:off x="3453414" y="2297758"/>
            <a:ext cx="7252317" cy="400110"/>
          </a:xfrm>
          <a:prstGeom prst="rect">
            <a:avLst/>
          </a:prstGeom>
          <a:noFill/>
        </p:spPr>
        <p:txBody>
          <a:bodyPr wrap="square" rtlCol="0">
            <a:spAutoFit/>
          </a:bodyPr>
          <a:lstStyle/>
          <a:p>
            <a:pPr lvl="0">
              <a:spcBef>
                <a:spcPts val="1200"/>
              </a:spcBef>
            </a:pPr>
            <a:r>
              <a:rPr lang="en-US" sz="2000" dirty="0">
                <a:solidFill>
                  <a:prstClr val="white"/>
                </a:solidFill>
              </a:rPr>
              <a:t>Long-term Low-Salt Diets Can Lead to Asymptomatic Hyponatremia </a:t>
            </a:r>
          </a:p>
        </p:txBody>
      </p:sp>
      <p:sp>
        <p:nvSpPr>
          <p:cNvPr id="8" name="TextBox 7"/>
          <p:cNvSpPr txBox="1"/>
          <p:nvPr/>
        </p:nvSpPr>
        <p:spPr>
          <a:xfrm>
            <a:off x="3453414" y="2880783"/>
            <a:ext cx="8087558" cy="400110"/>
          </a:xfrm>
          <a:prstGeom prst="rect">
            <a:avLst/>
          </a:prstGeom>
          <a:noFill/>
        </p:spPr>
        <p:txBody>
          <a:bodyPr wrap="square" rtlCol="0">
            <a:spAutoFit/>
          </a:bodyPr>
          <a:lstStyle/>
          <a:p>
            <a:pPr lvl="0">
              <a:spcBef>
                <a:spcPts val="1200"/>
              </a:spcBef>
            </a:pPr>
            <a:r>
              <a:rPr lang="en-US" sz="2000" dirty="0">
                <a:solidFill>
                  <a:prstClr val="white"/>
                </a:solidFill>
              </a:rPr>
              <a:t>Major Dietician Associations &amp; HHS Support SI Stance Against Low-Salt Diets</a:t>
            </a:r>
          </a:p>
        </p:txBody>
      </p:sp>
      <p:sp>
        <p:nvSpPr>
          <p:cNvPr id="9" name="TextBox 8"/>
          <p:cNvSpPr txBox="1"/>
          <p:nvPr/>
        </p:nvSpPr>
        <p:spPr>
          <a:xfrm>
            <a:off x="3453414" y="3435402"/>
            <a:ext cx="7653049" cy="400110"/>
          </a:xfrm>
          <a:prstGeom prst="rect">
            <a:avLst/>
          </a:prstGeom>
          <a:noFill/>
        </p:spPr>
        <p:txBody>
          <a:bodyPr wrap="square" rtlCol="0">
            <a:spAutoFit/>
          </a:bodyPr>
          <a:lstStyle/>
          <a:p>
            <a:pPr lvl="0">
              <a:spcBef>
                <a:spcPts val="1200"/>
              </a:spcBef>
            </a:pPr>
            <a:r>
              <a:rPr lang="en-US" sz="2000" dirty="0">
                <a:solidFill>
                  <a:prstClr val="white"/>
                </a:solidFill>
              </a:rPr>
              <a:t>SI Program to Promote Regular Appetizing Tasty Meals</a:t>
            </a:r>
          </a:p>
        </p:txBody>
      </p:sp>
    </p:spTree>
    <p:extLst>
      <p:ext uri="{BB962C8B-B14F-4D97-AF65-F5344CB8AC3E}">
        <p14:creationId xmlns:p14="http://schemas.microsoft.com/office/powerpoint/2010/main" val="300041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3430" y="1162420"/>
            <a:ext cx="5258539" cy="584775"/>
          </a:xfrm>
        </p:spPr>
        <p:txBody>
          <a:bodyPr/>
          <a:lstStyle/>
          <a:p>
            <a:r>
              <a:rPr lang="en-US" sz="2400" u="sng" dirty="0">
                <a:ln w="6350">
                  <a:solidFill>
                    <a:srgbClr val="7030A0"/>
                  </a:solidFill>
                </a:ln>
              </a:rPr>
              <a:t>What about Government Endorsement?</a:t>
            </a:r>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967" r="17967"/>
          <a:stretch>
            <a:fillRect/>
          </a:stretch>
        </p:blipFill>
        <p:spPr>
          <a:xfrm>
            <a:off x="1013012" y="-63500"/>
            <a:ext cx="2317072" cy="4502463"/>
          </a:xfrm>
          <a:effectLst>
            <a:reflection blurRad="12700" stA="58000" endPos="40000" dist="190500" dir="5400000" sy="-100000" algn="bl" rotWithShape="0"/>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7422" y="3865280"/>
            <a:ext cx="3275860" cy="2992720"/>
          </a:xfrm>
          <a:prstGeom prst="rect">
            <a:avLst/>
          </a:prstGeom>
        </p:spPr>
      </p:pic>
      <p:sp>
        <p:nvSpPr>
          <p:cNvPr id="8" name="Rectangle 7"/>
          <p:cNvSpPr/>
          <p:nvPr/>
        </p:nvSpPr>
        <p:spPr>
          <a:xfrm>
            <a:off x="3505200" y="1592418"/>
            <a:ext cx="8014446" cy="1015663"/>
          </a:xfrm>
          <a:prstGeom prst="rect">
            <a:avLst/>
          </a:prstGeom>
        </p:spPr>
        <p:txBody>
          <a:bodyPr wrap="square">
            <a:spAutoFit/>
          </a:bodyPr>
          <a:lstStyle/>
          <a:p>
            <a:pPr lvl="0">
              <a:spcBef>
                <a:spcPts val="1200"/>
              </a:spcBef>
            </a:pPr>
            <a:r>
              <a:rPr lang="en-US" sz="2000" dirty="0">
                <a:solidFill>
                  <a:prstClr val="white"/>
                </a:solidFill>
              </a:rPr>
              <a:t>The New Dining Standards have been endorsed by the Center for Clinical Standards and Quality/Survey &amp; Certification Group.  </a:t>
            </a:r>
            <a:r>
              <a:rPr lang="en-US" sz="2000" dirty="0">
                <a:solidFill>
                  <a:srgbClr val="002060"/>
                </a:solidFill>
              </a:rPr>
              <a:t>Department of Health &amp; Human Services, Centers for Medicare &amp; Medicaid Services</a:t>
            </a:r>
            <a:r>
              <a:rPr lang="en-US" sz="2000" dirty="0">
                <a:solidFill>
                  <a:prstClr val="white"/>
                </a:solidFill>
              </a:rPr>
              <a:t> in 2013.</a:t>
            </a:r>
          </a:p>
        </p:txBody>
      </p:sp>
      <p:sp>
        <p:nvSpPr>
          <p:cNvPr id="9" name="Rectangle 8"/>
          <p:cNvSpPr/>
          <p:nvPr/>
        </p:nvSpPr>
        <p:spPr>
          <a:xfrm>
            <a:off x="3505200" y="2648382"/>
            <a:ext cx="7853779" cy="707886"/>
          </a:xfrm>
          <a:prstGeom prst="rect">
            <a:avLst/>
          </a:prstGeom>
        </p:spPr>
        <p:txBody>
          <a:bodyPr wrap="square">
            <a:spAutoFit/>
          </a:bodyPr>
          <a:lstStyle/>
          <a:p>
            <a:pPr lvl="0">
              <a:spcBef>
                <a:spcPts val="1200"/>
              </a:spcBef>
            </a:pPr>
            <a:r>
              <a:rPr lang="en-US" sz="2000" dirty="0">
                <a:solidFill>
                  <a:prstClr val="white"/>
                </a:solidFill>
              </a:rPr>
              <a:t>These Dining Standards for Nursing home/ assisted Living Facilities are now fully in place.</a:t>
            </a:r>
          </a:p>
        </p:txBody>
      </p:sp>
      <p:sp>
        <p:nvSpPr>
          <p:cNvPr id="10" name="Rectangle 9"/>
          <p:cNvSpPr/>
          <p:nvPr/>
        </p:nvSpPr>
        <p:spPr>
          <a:xfrm>
            <a:off x="3505200" y="3379322"/>
            <a:ext cx="8271028" cy="400110"/>
          </a:xfrm>
          <a:prstGeom prst="rect">
            <a:avLst/>
          </a:prstGeom>
        </p:spPr>
        <p:txBody>
          <a:bodyPr wrap="square">
            <a:spAutoFit/>
          </a:bodyPr>
          <a:lstStyle/>
          <a:p>
            <a:pPr lvl="0">
              <a:spcBef>
                <a:spcPts val="1200"/>
              </a:spcBef>
            </a:pPr>
            <a:r>
              <a:rPr lang="en-US" sz="2000" dirty="0">
                <a:solidFill>
                  <a:prstClr val="white"/>
                </a:solidFill>
              </a:rPr>
              <a:t>Low-salt diets for those that don’t need them may be Medical Malpractice. </a:t>
            </a:r>
          </a:p>
        </p:txBody>
      </p:sp>
    </p:spTree>
    <p:extLst>
      <p:ext uri="{BB962C8B-B14F-4D97-AF65-F5344CB8AC3E}">
        <p14:creationId xmlns:p14="http://schemas.microsoft.com/office/powerpoint/2010/main" val="353675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045" y="1216904"/>
            <a:ext cx="7727577" cy="342955"/>
          </a:xfrm>
        </p:spPr>
        <p:txBody>
          <a:bodyPr/>
          <a:lstStyle/>
          <a:p>
            <a:r>
              <a:rPr lang="en-US" sz="2000" u="sng" dirty="0">
                <a:ln w="6350">
                  <a:solidFill>
                    <a:srgbClr val="7030A0"/>
                  </a:solidFill>
                </a:ln>
              </a:rPr>
              <a:t>What was the main comment of the Largest Dietary Organization?</a:t>
            </a:r>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096" r="14096"/>
          <a:stretch>
            <a:fillRect/>
          </a:stretch>
        </p:blipFill>
        <p:spPr>
          <a:effectLst>
            <a:reflection blurRad="25400" stA="38000" endPos="40000" dist="127000" dir="5400000" sy="-100000" algn="bl" rotWithShape="0"/>
          </a:effectLst>
        </p:spPr>
      </p:pic>
      <p:sp>
        <p:nvSpPr>
          <p:cNvPr id="5" name="TextBox 4"/>
          <p:cNvSpPr txBox="1"/>
          <p:nvPr/>
        </p:nvSpPr>
        <p:spPr>
          <a:xfrm>
            <a:off x="3483005" y="3673026"/>
            <a:ext cx="7978615" cy="646331"/>
          </a:xfrm>
          <a:prstGeom prst="rect">
            <a:avLst/>
          </a:prstGeom>
          <a:noFill/>
        </p:spPr>
        <p:txBody>
          <a:bodyPr wrap="square" rtlCol="0">
            <a:spAutoFit/>
          </a:bodyPr>
          <a:lstStyle/>
          <a:p>
            <a:r>
              <a:rPr lang="en-US" dirty="0"/>
              <a:t>This open rejection of establishment dogma is the direct result of a close interaction and long communication and (follow-up) with the Salt Institute.</a:t>
            </a:r>
          </a:p>
        </p:txBody>
      </p:sp>
      <p:sp>
        <p:nvSpPr>
          <p:cNvPr id="4" name="Rectangle 3"/>
          <p:cNvSpPr/>
          <p:nvPr/>
        </p:nvSpPr>
        <p:spPr>
          <a:xfrm>
            <a:off x="3483006" y="1559859"/>
            <a:ext cx="7800512" cy="584775"/>
          </a:xfrm>
          <a:prstGeom prst="rect">
            <a:avLst/>
          </a:prstGeom>
        </p:spPr>
        <p:txBody>
          <a:bodyPr wrap="square">
            <a:spAutoFit/>
          </a:bodyPr>
          <a:lstStyle/>
          <a:p>
            <a:pPr lvl="0">
              <a:spcBef>
                <a:spcPts val="1200"/>
              </a:spcBef>
            </a:pPr>
            <a:r>
              <a:rPr lang="en-US" sz="1600" dirty="0">
                <a:solidFill>
                  <a:prstClr val="white"/>
                </a:solidFill>
              </a:rPr>
              <a:t>American Dietetic Association (ADA) now the Academy of Nutrition and Dietetics - largest organization of food and nutrition professionals, over 100,000 credentialed practitioners</a:t>
            </a:r>
          </a:p>
        </p:txBody>
      </p:sp>
      <p:sp>
        <p:nvSpPr>
          <p:cNvPr id="7" name="Rectangle 6"/>
          <p:cNvSpPr/>
          <p:nvPr/>
        </p:nvSpPr>
        <p:spPr>
          <a:xfrm>
            <a:off x="3483006" y="2176383"/>
            <a:ext cx="7978615" cy="1384995"/>
          </a:xfrm>
          <a:prstGeom prst="rect">
            <a:avLst/>
          </a:prstGeom>
        </p:spPr>
        <p:txBody>
          <a:bodyPr wrap="square">
            <a:spAutoFit/>
          </a:bodyPr>
          <a:lstStyle/>
          <a:p>
            <a:pPr lvl="0">
              <a:spcBef>
                <a:spcPts val="1200"/>
              </a:spcBef>
            </a:pPr>
            <a:r>
              <a:rPr lang="en-US" sz="1400" dirty="0">
                <a:solidFill>
                  <a:prstClr val="white"/>
                </a:solidFill>
              </a:rPr>
              <a:t>“The relationship between congestive heart failure, blood pressure, and sodium intake in the elderly population has not been well studied.  The American Heart Association recommends that older adults attempt to control blood pressure through diet and lifestyle changes and recommends a sodium intake of 2 to 3 g/day for patients with congestive heart failure.  However, a randomized trial of adults aged 55 to 83 years found that a normal-sodium diet improved congestive heart failure outcomes</a:t>
            </a:r>
            <a:r>
              <a:rPr lang="en-US" sz="1400" dirty="0">
                <a:solidFill>
                  <a:srgbClr val="FFFF00"/>
                </a:solidFill>
              </a:rPr>
              <a:t>.  A liberal approach to sodium in diets may be needed to maintain adequate nutritional status, especially in frail older adults.”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2241" y="4733928"/>
            <a:ext cx="1553592" cy="15135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879" y="4744291"/>
            <a:ext cx="1542954" cy="1503187"/>
          </a:xfrm>
          <a:prstGeom prst="rect">
            <a:avLst/>
          </a:prstGeom>
        </p:spPr>
      </p:pic>
    </p:spTree>
    <p:extLst>
      <p:ext uri="{BB962C8B-B14F-4D97-AF65-F5344CB8AC3E}">
        <p14:creationId xmlns:p14="http://schemas.microsoft.com/office/powerpoint/2010/main" val="93054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22" presetID="10" presetClass="entr" presetSubtype="0" fill="hold" nodeType="with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6424" y="1073469"/>
            <a:ext cx="4966447" cy="584775"/>
          </a:xfrm>
        </p:spPr>
        <p:txBody>
          <a:bodyPr/>
          <a:lstStyle/>
          <a:p>
            <a:r>
              <a:rPr lang="en-US" sz="3200" u="sng" dirty="0">
                <a:ln w="6350">
                  <a:solidFill>
                    <a:srgbClr val="7030A0"/>
                  </a:solidFill>
                </a:ln>
              </a:rPr>
              <a:t>Where do we go from here?</a:t>
            </a:r>
          </a:p>
        </p:txBody>
      </p:sp>
      <p:sp>
        <p:nvSpPr>
          <p:cNvPr id="6" name="TextBox 5"/>
          <p:cNvSpPr txBox="1"/>
          <p:nvPr/>
        </p:nvSpPr>
        <p:spPr>
          <a:xfrm>
            <a:off x="3612863" y="4867703"/>
            <a:ext cx="8319247" cy="1200329"/>
          </a:xfrm>
          <a:prstGeom prst="rect">
            <a:avLst/>
          </a:prstGeom>
          <a:noFill/>
        </p:spPr>
        <p:txBody>
          <a:bodyPr wrap="square" rtlCol="0">
            <a:spAutoFit/>
          </a:bodyPr>
          <a:lstStyle/>
          <a:p>
            <a:pPr algn="ctr"/>
            <a:r>
              <a:rPr lang="en-US" sz="2400" dirty="0">
                <a:solidFill>
                  <a:srgbClr val="002060"/>
                </a:solidFill>
              </a:rPr>
              <a:t>The goal is to prevent the elderly from:</a:t>
            </a:r>
          </a:p>
          <a:p>
            <a:r>
              <a:rPr lang="en-US" sz="2400" dirty="0">
                <a:solidFill>
                  <a:srgbClr val="002060"/>
                </a:solidFill>
              </a:rPr>
              <a:t>“Spending their golden years in a retirement home with a low salt diet that will convert their last years to a long chronic illness”</a:t>
            </a:r>
          </a:p>
        </p:txBody>
      </p:sp>
      <p:pic>
        <p:nvPicPr>
          <p:cNvPr id="16" name="Picture Placeholder 1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1142" b="11142"/>
          <a:stretch>
            <a:fillRect/>
          </a:stretch>
        </p:blipFill>
        <p:spPr>
          <a:effectLst>
            <a:reflection blurRad="6350" stA="41000" endPos="51000" dir="5400000" sy="-100000" algn="bl" rotWithShape="0"/>
          </a:effectLst>
        </p:spPr>
      </p:pic>
      <p:sp>
        <p:nvSpPr>
          <p:cNvPr id="4" name="Rectangle 3"/>
          <p:cNvSpPr/>
          <p:nvPr/>
        </p:nvSpPr>
        <p:spPr>
          <a:xfrm>
            <a:off x="3480047" y="1643229"/>
            <a:ext cx="7972147" cy="1015663"/>
          </a:xfrm>
          <a:prstGeom prst="rect">
            <a:avLst/>
          </a:prstGeom>
        </p:spPr>
        <p:txBody>
          <a:bodyPr wrap="square">
            <a:spAutoFit/>
          </a:bodyPr>
          <a:lstStyle/>
          <a:p>
            <a:pPr lvl="0">
              <a:spcBef>
                <a:spcPts val="1200"/>
              </a:spcBef>
            </a:pPr>
            <a:r>
              <a:rPr lang="en-US" sz="2000" dirty="0">
                <a:solidFill>
                  <a:prstClr val="white"/>
                </a:solidFill>
              </a:rPr>
              <a:t>The Salt Institute is producing a brochure for Nursing Home Managers and Practitioners informing them of the New Dining Practices and their importance.</a:t>
            </a:r>
          </a:p>
        </p:txBody>
      </p:sp>
      <p:sp>
        <p:nvSpPr>
          <p:cNvPr id="5" name="Rectangle 4"/>
          <p:cNvSpPr/>
          <p:nvPr/>
        </p:nvSpPr>
        <p:spPr>
          <a:xfrm>
            <a:off x="3480046" y="2874709"/>
            <a:ext cx="7972147" cy="707886"/>
          </a:xfrm>
          <a:prstGeom prst="rect">
            <a:avLst/>
          </a:prstGeom>
        </p:spPr>
        <p:txBody>
          <a:bodyPr wrap="square">
            <a:spAutoFit/>
          </a:bodyPr>
          <a:lstStyle/>
          <a:p>
            <a:pPr lvl="0">
              <a:spcBef>
                <a:spcPts val="1200"/>
              </a:spcBef>
            </a:pPr>
            <a:r>
              <a:rPr lang="en-US" sz="2000" dirty="0">
                <a:solidFill>
                  <a:prstClr val="white"/>
                </a:solidFill>
              </a:rPr>
              <a:t>This will be followed up by a lecture series to Nursing Home/Assisted Living Facility Association meetings to promote the new practices.</a:t>
            </a:r>
          </a:p>
        </p:txBody>
      </p:sp>
    </p:spTree>
    <p:extLst>
      <p:ext uri="{BB962C8B-B14F-4D97-AF65-F5344CB8AC3E}">
        <p14:creationId xmlns:p14="http://schemas.microsoft.com/office/powerpoint/2010/main" val="322377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yscale Picture Placeholder"/>
          <p:cNvPicPr>
            <a:picLocks noGrp="1" noChangeAspect="1"/>
          </p:cNvPicPr>
          <p:nvPr>
            <p:ph type="pic" sz="quarter" idx="13"/>
          </p:nvPr>
        </p:nvPicPr>
        <p:blipFill>
          <a:blip r:embed="rId2">
            <a:grayscl/>
            <a:extLst>
              <a:ext uri="{28A0092B-C50C-407E-A947-70E740481C1C}">
                <a14:useLocalDpi xmlns:a14="http://schemas.microsoft.com/office/drawing/2010/main" val="0"/>
              </a:ext>
            </a:extLst>
          </a:blip>
          <a:srcRect t="39" b="39"/>
          <a:stretch>
            <a:fillRect/>
          </a:stretch>
        </p:blipFill>
        <p:spPr/>
      </p:pic>
      <p:pic>
        <p:nvPicPr>
          <p:cNvPr id="10" name="Color Picture Placeholde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39" b="39"/>
          <a:stretch>
            <a:fillRect/>
          </a:stretch>
        </p:blipFill>
        <p:spPr>
          <a:xfrm>
            <a:off x="2350119" y="931746"/>
            <a:ext cx="7491762" cy="4994508"/>
          </a:xfrm>
        </p:spPr>
      </p:pic>
      <p:pic>
        <p:nvPicPr>
          <p:cNvPr id="2" name="Picture 1"/>
          <p:cNvPicPr>
            <a:picLocks noChangeAspect="1"/>
          </p:cNvPicPr>
          <p:nvPr/>
        </p:nvPicPr>
        <p:blipFill>
          <a:blip r:embed="rId3"/>
          <a:stretch>
            <a:fillRect/>
          </a:stretch>
        </p:blipFill>
        <p:spPr>
          <a:xfrm>
            <a:off x="3589556" y="346479"/>
            <a:ext cx="6530988" cy="585267"/>
          </a:xfrm>
          <a:prstGeom prst="rect">
            <a:avLst/>
          </a:prstGeom>
        </p:spPr>
      </p:pic>
      <p:sp>
        <p:nvSpPr>
          <p:cNvPr id="3" name="TextBox 2"/>
          <p:cNvSpPr txBox="1"/>
          <p:nvPr/>
        </p:nvSpPr>
        <p:spPr>
          <a:xfrm>
            <a:off x="5495278" y="6249878"/>
            <a:ext cx="1669001" cy="390618"/>
          </a:xfrm>
          <a:prstGeom prst="rect">
            <a:avLst/>
          </a:prstGeom>
          <a:noFill/>
        </p:spPr>
        <p:txBody>
          <a:bodyPr wrap="square" rtlCol="0">
            <a:prstTxWarp prst="textInflateTop">
              <a:avLst/>
            </a:prstTxWarp>
            <a:spAutoFit/>
          </a:bodyPr>
          <a:lstStyle/>
          <a:p>
            <a:r>
              <a:rPr lang="en-US" dirty="0">
                <a:ln w="3175">
                  <a:solidFill>
                    <a:schemeClr val="tx1"/>
                  </a:solidFill>
                </a:ln>
                <a:solidFill>
                  <a:schemeClr val="bg1"/>
                </a:solidFill>
              </a:rPr>
              <a:t>Thank You</a:t>
            </a:r>
          </a:p>
        </p:txBody>
      </p:sp>
    </p:spTree>
    <p:extLst>
      <p:ext uri="{BB962C8B-B14F-4D97-AF65-F5344CB8AC3E}">
        <p14:creationId xmlns:p14="http://schemas.microsoft.com/office/powerpoint/2010/main" val="164548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5577" y="531975"/>
            <a:ext cx="7086600" cy="584775"/>
          </a:xfrm>
        </p:spPr>
        <p:txBody>
          <a:bodyPr/>
          <a:lstStyle/>
          <a:p>
            <a:r>
              <a:rPr lang="en-US" u="sng" dirty="0">
                <a:ln w="6350">
                  <a:solidFill>
                    <a:srgbClr val="7030A0"/>
                  </a:solidFill>
                </a:ln>
                <a:effectLst/>
              </a:rPr>
              <a:t>The </a:t>
            </a:r>
            <a:r>
              <a:rPr lang="en-US" u="sng" dirty="0" err="1">
                <a:ln w="6350">
                  <a:solidFill>
                    <a:srgbClr val="7030A0"/>
                  </a:solidFill>
                </a:ln>
                <a:effectLst/>
              </a:rPr>
              <a:t>Shleser</a:t>
            </a:r>
            <a:r>
              <a:rPr lang="en-US" u="sng" dirty="0">
                <a:ln w="6350">
                  <a:solidFill>
                    <a:srgbClr val="7030A0"/>
                  </a:solidFill>
                </a:ln>
                <a:effectLst/>
              </a:rPr>
              <a:t> Letter - 2007</a:t>
            </a:r>
          </a:p>
        </p:txBody>
      </p:sp>
      <p:pic>
        <p:nvPicPr>
          <p:cNvPr id="10" name="Picture Placeholder 9"/>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753" r="16753"/>
          <a:stretch>
            <a:fillRect/>
          </a:stretch>
        </p:blipFill>
        <p:spPr>
          <a:xfrm>
            <a:off x="695418" y="401652"/>
            <a:ext cx="2609486" cy="4243500"/>
          </a:xfrm>
          <a:effectLst>
            <a:reflection blurRad="6350" stA="50000" endA="300" endPos="55000" dir="5400000" sy="-100000" algn="bl" rotWithShape="0"/>
          </a:effectLst>
        </p:spPr>
      </p:pic>
      <p:sp>
        <p:nvSpPr>
          <p:cNvPr id="4" name="Rectangle 3"/>
          <p:cNvSpPr/>
          <p:nvPr/>
        </p:nvSpPr>
        <p:spPr>
          <a:xfrm>
            <a:off x="3737166" y="1641164"/>
            <a:ext cx="7687655" cy="646331"/>
          </a:xfrm>
          <a:prstGeom prst="rect">
            <a:avLst/>
          </a:prstGeom>
        </p:spPr>
        <p:txBody>
          <a:bodyPr wrap="square">
            <a:spAutoFit/>
          </a:bodyPr>
          <a:lstStyle/>
          <a:p>
            <a:pPr lvl="0">
              <a:spcBef>
                <a:spcPts val="1200"/>
              </a:spcBef>
            </a:pPr>
            <a:r>
              <a:rPr lang="en-US" sz="1200" dirty="0">
                <a:solidFill>
                  <a:prstClr val="white"/>
                </a:solidFill>
              </a:rPr>
              <a:t>“I believe, as a Canadian cardiologist who for 65 years has examined and treated elderly patients, that falls and subsequent fractures would dramatically decrease if seniors were given regular diets in place of the current low-salt regime.” </a:t>
            </a:r>
          </a:p>
        </p:txBody>
      </p:sp>
      <p:sp>
        <p:nvSpPr>
          <p:cNvPr id="5" name="Rectangle 4"/>
          <p:cNvSpPr/>
          <p:nvPr/>
        </p:nvSpPr>
        <p:spPr>
          <a:xfrm>
            <a:off x="3737166" y="2348623"/>
            <a:ext cx="7617374" cy="461665"/>
          </a:xfrm>
          <a:prstGeom prst="rect">
            <a:avLst/>
          </a:prstGeom>
        </p:spPr>
        <p:txBody>
          <a:bodyPr wrap="square">
            <a:spAutoFit/>
          </a:bodyPr>
          <a:lstStyle/>
          <a:p>
            <a:r>
              <a:rPr lang="en-US" sz="1200" dirty="0">
                <a:solidFill>
                  <a:prstClr val="white"/>
                </a:solidFill>
              </a:rPr>
              <a:t>“After four or five months of living in the retirement residence (on a low salt diet), I gradually found that my appetite was diminished and I unknowingly become a case of chronic dehydration and </a:t>
            </a:r>
            <a:r>
              <a:rPr lang="en-US" sz="1200" dirty="0" err="1">
                <a:solidFill>
                  <a:prstClr val="white"/>
                </a:solidFill>
              </a:rPr>
              <a:t>hyponatriurnia</a:t>
            </a:r>
            <a:r>
              <a:rPr lang="en-US" sz="1200" dirty="0">
                <a:solidFill>
                  <a:prstClr val="white"/>
                </a:solidFill>
              </a:rPr>
              <a:t> (salt deficiency).” </a:t>
            </a:r>
          </a:p>
        </p:txBody>
      </p:sp>
      <p:sp>
        <p:nvSpPr>
          <p:cNvPr id="6" name="Rectangle 5"/>
          <p:cNvSpPr/>
          <p:nvPr/>
        </p:nvSpPr>
        <p:spPr>
          <a:xfrm>
            <a:off x="3737166" y="2871416"/>
            <a:ext cx="7617374" cy="830997"/>
          </a:xfrm>
          <a:prstGeom prst="rect">
            <a:avLst/>
          </a:prstGeom>
        </p:spPr>
        <p:txBody>
          <a:bodyPr wrap="square">
            <a:spAutoFit/>
          </a:bodyPr>
          <a:lstStyle/>
          <a:p>
            <a:pPr lvl="0">
              <a:spcBef>
                <a:spcPts val="1200"/>
              </a:spcBef>
            </a:pPr>
            <a:r>
              <a:rPr lang="en-US" sz="1200" dirty="0">
                <a:solidFill>
                  <a:prstClr val="white"/>
                </a:solidFill>
              </a:rPr>
              <a:t>“On January 23, 2003 I fell and broke my hip. After it was repaired the surgeon told me that I must use a walker…. It was six months later when I fell again, holding the walker, and broke my left shoulder.”  “From my practice I realized that this deterioration of my physical state was not a normal progression of old age…dehydration and hyponatremia produced all of these changes. Life is not possible without water or air, but a miserable existence can be had without salt.” </a:t>
            </a:r>
          </a:p>
        </p:txBody>
      </p:sp>
      <p:sp>
        <p:nvSpPr>
          <p:cNvPr id="7" name="Rectangle 6"/>
          <p:cNvSpPr/>
          <p:nvPr/>
        </p:nvSpPr>
        <p:spPr>
          <a:xfrm>
            <a:off x="3737166" y="3872605"/>
            <a:ext cx="7759417" cy="276999"/>
          </a:xfrm>
          <a:prstGeom prst="rect">
            <a:avLst/>
          </a:prstGeom>
        </p:spPr>
        <p:txBody>
          <a:bodyPr wrap="square">
            <a:spAutoFit/>
          </a:bodyPr>
          <a:lstStyle/>
          <a:p>
            <a:pPr lvl="0">
              <a:spcBef>
                <a:spcPts val="1200"/>
              </a:spcBef>
            </a:pPr>
            <a:r>
              <a:rPr lang="en-US" sz="1200" dirty="0">
                <a:solidFill>
                  <a:prstClr val="white"/>
                </a:solidFill>
              </a:rPr>
              <a:t>“Spending your golden years in a retirement home with a low salt diet will convert your last years to a long chronic illness.”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652" y="4165410"/>
            <a:ext cx="4041058" cy="2742335"/>
          </a:xfrm>
          <a:prstGeom prst="roundRect">
            <a:avLst>
              <a:gd name="adj" fmla="val 8594"/>
            </a:avLst>
          </a:prstGeom>
          <a:solidFill>
            <a:srgbClr val="FFFFFF">
              <a:shade val="85000"/>
            </a:srgbClr>
          </a:solidFill>
          <a:ln>
            <a:no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248950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2000" fill="hold"/>
                                        <p:tgtEl>
                                          <p:spTgt spid="3"/>
                                        </p:tgtEl>
                                        <p:attrNameLst>
                                          <p:attrName>ppt_w</p:attrName>
                                        </p:attrNameLst>
                                      </p:cBhvr>
                                      <p:tavLst>
                                        <p:tav tm="0">
                                          <p:val>
                                            <p:fltVal val="0"/>
                                          </p:val>
                                        </p:tav>
                                        <p:tav tm="100000">
                                          <p:val>
                                            <p:strVal val="#ppt_w"/>
                                          </p:val>
                                        </p:tav>
                                      </p:tavLst>
                                    </p:anim>
                                    <p:anim calcmode="lin" valueType="num">
                                      <p:cBhvr>
                                        <p:cTn id="32" dur="2000" fill="hold"/>
                                        <p:tgtEl>
                                          <p:spTgt spid="3"/>
                                        </p:tgtEl>
                                        <p:attrNameLst>
                                          <p:attrName>ppt_h</p:attrName>
                                        </p:attrNameLst>
                                      </p:cBhvr>
                                      <p:tavLst>
                                        <p:tav tm="0">
                                          <p:val>
                                            <p:fltVal val="0"/>
                                          </p:val>
                                        </p:tav>
                                        <p:tav tm="100000">
                                          <p:val>
                                            <p:strVal val="#ppt_h"/>
                                          </p:val>
                                        </p:tav>
                                      </p:tavLst>
                                    </p:anim>
                                    <p:animEffect transition="in" filter="fade">
                                      <p:cBhvr>
                                        <p:cTn id="3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612" y="1018661"/>
            <a:ext cx="7086600" cy="584775"/>
          </a:xfrm>
        </p:spPr>
        <p:txBody>
          <a:bodyPr/>
          <a:lstStyle/>
          <a:p>
            <a:r>
              <a:rPr lang="en-US" u="sng" dirty="0">
                <a:ln w="6350">
                  <a:solidFill>
                    <a:srgbClr val="7030A0"/>
                  </a:solidFill>
                </a:ln>
                <a:effectLst/>
              </a:rPr>
              <a:t>What is Hyponatremia?</a:t>
            </a:r>
          </a:p>
        </p:txBody>
      </p:sp>
      <p:sp>
        <p:nvSpPr>
          <p:cNvPr id="3" name="Text Placeholder 2"/>
          <p:cNvSpPr>
            <a:spLocks noGrp="1"/>
          </p:cNvSpPr>
          <p:nvPr>
            <p:ph type="body" sz="quarter" idx="14"/>
          </p:nvPr>
        </p:nvSpPr>
        <p:spPr>
          <a:xfrm>
            <a:off x="3382393" y="1768432"/>
            <a:ext cx="8069802" cy="2590504"/>
          </a:xfrm>
        </p:spPr>
        <p:txBody>
          <a:bodyPr/>
          <a:lstStyle/>
          <a:p>
            <a:r>
              <a:rPr lang="sv-SE" sz="2000" dirty="0">
                <a:solidFill>
                  <a:srgbClr val="92D050"/>
                </a:solidFill>
              </a:rPr>
              <a:t>Normal</a:t>
            </a:r>
            <a:r>
              <a:rPr lang="sv-SE" sz="2000" dirty="0"/>
              <a:t> plasma sodium levels:  </a:t>
            </a:r>
            <a:r>
              <a:rPr lang="sv-SE" sz="2000" dirty="0">
                <a:solidFill>
                  <a:srgbClr val="92D050"/>
                </a:solidFill>
              </a:rPr>
              <a:t>136–145</a:t>
            </a:r>
            <a:r>
              <a:rPr lang="sv-SE" sz="2000" dirty="0"/>
              <a:t> mmol/l or </a:t>
            </a:r>
            <a:r>
              <a:rPr lang="sv-SE" sz="2000" dirty="0">
                <a:solidFill>
                  <a:srgbClr val="92D050"/>
                </a:solidFill>
              </a:rPr>
              <a:t>3 – 3.3 </a:t>
            </a:r>
            <a:r>
              <a:rPr lang="sv-SE" sz="2000" dirty="0"/>
              <a:t>g sodium/l</a:t>
            </a:r>
          </a:p>
          <a:p>
            <a:r>
              <a:rPr lang="en-US" sz="2000" dirty="0">
                <a:solidFill>
                  <a:schemeClr val="accent1">
                    <a:lumMod val="60000"/>
                    <a:lumOff val="40000"/>
                  </a:schemeClr>
                </a:solidFill>
              </a:rPr>
              <a:t>Hyponatremia</a:t>
            </a:r>
            <a:r>
              <a:rPr lang="en-US" sz="2000" dirty="0"/>
              <a:t> occurs when sodium drops below </a:t>
            </a:r>
            <a:r>
              <a:rPr lang="en-US" sz="2000" dirty="0">
                <a:solidFill>
                  <a:schemeClr val="accent1">
                    <a:lumMod val="60000"/>
                    <a:lumOff val="40000"/>
                  </a:schemeClr>
                </a:solidFill>
              </a:rPr>
              <a:t>135</a:t>
            </a:r>
            <a:r>
              <a:rPr lang="en-US" sz="2000" dirty="0"/>
              <a:t> </a:t>
            </a:r>
            <a:r>
              <a:rPr lang="en-US" sz="2000" dirty="0" err="1"/>
              <a:t>mmol</a:t>
            </a:r>
            <a:r>
              <a:rPr lang="en-US" sz="2000" dirty="0"/>
              <a:t>/l, (</a:t>
            </a:r>
            <a:r>
              <a:rPr lang="en-US" sz="2000" dirty="0">
                <a:solidFill>
                  <a:schemeClr val="accent1">
                    <a:lumMod val="60000"/>
                    <a:lumOff val="40000"/>
                  </a:schemeClr>
                </a:solidFill>
              </a:rPr>
              <a:t>&lt;3</a:t>
            </a:r>
            <a:r>
              <a:rPr lang="en-US" sz="2000" dirty="0"/>
              <a:t> g/l)</a:t>
            </a:r>
            <a:r>
              <a:rPr lang="en-US" sz="2000" dirty="0">
                <a:solidFill>
                  <a:schemeClr val="accent1">
                    <a:lumMod val="75000"/>
                  </a:schemeClr>
                </a:solidFill>
              </a:rPr>
              <a:t> </a:t>
            </a:r>
          </a:p>
          <a:p>
            <a:r>
              <a:rPr lang="en-US" sz="2000" dirty="0">
                <a:solidFill>
                  <a:schemeClr val="accent1">
                    <a:lumMod val="75000"/>
                  </a:schemeClr>
                </a:solidFill>
              </a:rPr>
              <a:t>Mild “Asymptomatic” </a:t>
            </a:r>
            <a:r>
              <a:rPr lang="en-US" sz="2000" dirty="0"/>
              <a:t>form occurs when Na runs between &lt;</a:t>
            </a:r>
            <a:r>
              <a:rPr lang="en-US" sz="2000" dirty="0">
                <a:solidFill>
                  <a:schemeClr val="accent1">
                    <a:lumMod val="75000"/>
                  </a:schemeClr>
                </a:solidFill>
              </a:rPr>
              <a:t>125–135</a:t>
            </a:r>
            <a:r>
              <a:rPr lang="en-US" sz="2000" dirty="0"/>
              <a:t> </a:t>
            </a:r>
            <a:r>
              <a:rPr lang="en-US" sz="2000" dirty="0" err="1"/>
              <a:t>mmol</a:t>
            </a:r>
            <a:r>
              <a:rPr lang="en-US" sz="2000" dirty="0"/>
              <a:t> sodium/l or </a:t>
            </a:r>
            <a:r>
              <a:rPr lang="en-US" sz="2000" dirty="0">
                <a:solidFill>
                  <a:schemeClr val="accent1">
                    <a:lumMod val="75000"/>
                  </a:schemeClr>
                </a:solidFill>
              </a:rPr>
              <a:t>2.9- 3.0 </a:t>
            </a:r>
            <a:r>
              <a:rPr lang="en-US" sz="2000" dirty="0"/>
              <a:t>g/l </a:t>
            </a:r>
          </a:p>
          <a:p>
            <a:r>
              <a:rPr lang="en-US" sz="2000" dirty="0">
                <a:solidFill>
                  <a:schemeClr val="accent1">
                    <a:lumMod val="50000"/>
                  </a:schemeClr>
                </a:solidFill>
              </a:rPr>
              <a:t>Severe Hyponatremia* </a:t>
            </a:r>
            <a:r>
              <a:rPr lang="en-US" sz="2000" dirty="0"/>
              <a:t>occurs when Na drops below </a:t>
            </a:r>
            <a:r>
              <a:rPr lang="en-US" sz="2000" dirty="0">
                <a:solidFill>
                  <a:schemeClr val="accent1">
                    <a:lumMod val="50000"/>
                  </a:schemeClr>
                </a:solidFill>
              </a:rPr>
              <a:t>120</a:t>
            </a:r>
            <a:r>
              <a:rPr lang="en-US" sz="2000" dirty="0"/>
              <a:t> </a:t>
            </a:r>
            <a:r>
              <a:rPr lang="en-US" sz="2000" dirty="0" err="1"/>
              <a:t>mmol</a:t>
            </a:r>
            <a:r>
              <a:rPr lang="en-US" sz="2000" dirty="0"/>
              <a:t>/l, (</a:t>
            </a:r>
            <a:r>
              <a:rPr lang="en-US" sz="2000" dirty="0">
                <a:solidFill>
                  <a:schemeClr val="accent1">
                    <a:lumMod val="50000"/>
                  </a:schemeClr>
                </a:solidFill>
              </a:rPr>
              <a:t>&lt;2.8</a:t>
            </a:r>
            <a:r>
              <a:rPr lang="en-US" sz="2000" dirty="0"/>
              <a:t> g/l)</a:t>
            </a:r>
          </a:p>
          <a:p>
            <a:r>
              <a:rPr lang="en-US" sz="2000" dirty="0">
                <a:solidFill>
                  <a:schemeClr val="accent1">
                    <a:lumMod val="50000"/>
                  </a:schemeClr>
                </a:solidFill>
              </a:rPr>
              <a:t>*</a:t>
            </a:r>
            <a:r>
              <a:rPr lang="en-US" sz="1600" dirty="0">
                <a:solidFill>
                  <a:schemeClr val="accent1">
                    <a:lumMod val="50000"/>
                  </a:schemeClr>
                </a:solidFill>
              </a:rPr>
              <a:t>A Medical Emergency</a:t>
            </a:r>
            <a:endParaRPr lang="en-US" sz="2000" dirty="0">
              <a:solidFill>
                <a:schemeClr val="accent1">
                  <a:lumMod val="50000"/>
                </a:schemeClr>
              </a:solidFill>
            </a:endParaRPr>
          </a:p>
        </p:txBody>
      </p:sp>
      <p:grpSp>
        <p:nvGrpSpPr>
          <p:cNvPr id="15" name="Group 14"/>
          <p:cNvGrpSpPr/>
          <p:nvPr/>
        </p:nvGrpSpPr>
        <p:grpSpPr>
          <a:xfrm>
            <a:off x="6098959" y="4451195"/>
            <a:ext cx="2372162" cy="2255371"/>
            <a:chOff x="5761608" y="4451195"/>
            <a:chExt cx="2372162" cy="2255371"/>
          </a:xfrm>
        </p:grpSpPr>
        <p:pic>
          <p:nvPicPr>
            <p:cNvPr id="9" name="Picture 8"/>
            <p:cNvPicPr>
              <a:picLocks noChangeAspect="1"/>
            </p:cNvPicPr>
            <p:nvPr/>
          </p:nvPicPr>
          <p:blipFill>
            <a:blip r:embed="rId2"/>
            <a:stretch>
              <a:fillRect/>
            </a:stretch>
          </p:blipFill>
          <p:spPr>
            <a:xfrm>
              <a:off x="5761608" y="4451195"/>
              <a:ext cx="2372162" cy="2255371"/>
            </a:xfrm>
            <a:prstGeom prst="rect">
              <a:avLst/>
            </a:prstGeom>
            <a:ln>
              <a:noFill/>
            </a:ln>
          </p:spPr>
        </p:pic>
        <p:sp>
          <p:nvSpPr>
            <p:cNvPr id="10" name="Rectangle 9"/>
            <p:cNvSpPr/>
            <p:nvPr/>
          </p:nvSpPr>
          <p:spPr>
            <a:xfrm>
              <a:off x="7261934" y="4554246"/>
              <a:ext cx="772357" cy="1873188"/>
            </a:xfrm>
            <a:prstGeom prst="rect">
              <a:avLst/>
            </a:prstGeom>
            <a:solidFill>
              <a:schemeClr val="accent6">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988424" y="4554246"/>
              <a:ext cx="116541" cy="1873188"/>
            </a:xfrm>
            <a:prstGeom prst="rect">
              <a:avLst/>
            </a:prstGeom>
            <a:solidFill>
              <a:schemeClr val="accent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Placeholder 1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6770" b="6770"/>
          <a:stretch>
            <a:fillRect/>
          </a:stretch>
        </p:blipFill>
        <p:spPr>
          <a:xfrm>
            <a:off x="1030941" y="0"/>
            <a:ext cx="2253284" cy="4645025"/>
          </a:xfrm>
          <a:effectLst>
            <a:reflection blurRad="6350" stA="91000" endPos="35000" dir="5400000" sy="-100000" algn="bl" rotWithShape="0"/>
          </a:effectLst>
        </p:spPr>
      </p:pic>
    </p:spTree>
    <p:extLst>
      <p:ext uri="{BB962C8B-B14F-4D97-AF65-F5344CB8AC3E}">
        <p14:creationId xmlns:p14="http://schemas.microsoft.com/office/powerpoint/2010/main" val="427358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897" y="1126911"/>
            <a:ext cx="7086600" cy="584775"/>
          </a:xfrm>
        </p:spPr>
        <p:txBody>
          <a:bodyPr/>
          <a:lstStyle/>
          <a:p>
            <a:r>
              <a:rPr lang="en-US" sz="2800" u="sng" dirty="0">
                <a:ln w="6350">
                  <a:solidFill>
                    <a:srgbClr val="7030A0"/>
                  </a:solidFill>
                </a:ln>
              </a:rPr>
              <a:t>Acute Hyponatremia and the Brain </a:t>
            </a:r>
          </a:p>
        </p:txBody>
      </p:sp>
      <p:pic>
        <p:nvPicPr>
          <p:cNvPr id="5" name="Picture Placeholder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8715" b="8715"/>
          <a:stretch>
            <a:fillRect/>
          </a:stretch>
        </p:blipFill>
        <p:spPr>
          <a:effectLst>
            <a:reflection blurRad="6350" stA="50000" endA="300" endPos="55000" dir="5400000" sy="-100000" algn="bl" rotWithShape="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8936" y="4757341"/>
            <a:ext cx="1945986" cy="125668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664" y="4537021"/>
            <a:ext cx="4259118" cy="2069288"/>
          </a:xfrm>
          <a:prstGeom prst="rect">
            <a:avLst/>
          </a:prstGeom>
        </p:spPr>
      </p:pic>
      <p:sp>
        <p:nvSpPr>
          <p:cNvPr id="4" name="Rectangle 3"/>
          <p:cNvSpPr/>
          <p:nvPr/>
        </p:nvSpPr>
        <p:spPr>
          <a:xfrm>
            <a:off x="4412564" y="1766734"/>
            <a:ext cx="4531753" cy="400110"/>
          </a:xfrm>
          <a:prstGeom prst="rect">
            <a:avLst/>
          </a:prstGeom>
        </p:spPr>
        <p:txBody>
          <a:bodyPr wrap="none">
            <a:spAutoFit/>
          </a:bodyPr>
          <a:lstStyle/>
          <a:p>
            <a:r>
              <a:rPr lang="en-US" sz="2000" dirty="0">
                <a:solidFill>
                  <a:schemeClr val="bg1"/>
                </a:solidFill>
              </a:rPr>
              <a:t>Blood-Brain Barrier Prevents Na Exchange</a:t>
            </a:r>
          </a:p>
        </p:txBody>
      </p:sp>
      <p:sp>
        <p:nvSpPr>
          <p:cNvPr id="9" name="Rectangle 8"/>
          <p:cNvSpPr/>
          <p:nvPr/>
        </p:nvSpPr>
        <p:spPr>
          <a:xfrm>
            <a:off x="4412564" y="2166844"/>
            <a:ext cx="6195029" cy="400110"/>
          </a:xfrm>
          <a:prstGeom prst="rect">
            <a:avLst/>
          </a:prstGeom>
        </p:spPr>
        <p:txBody>
          <a:bodyPr wrap="none">
            <a:spAutoFit/>
          </a:bodyPr>
          <a:lstStyle/>
          <a:p>
            <a:r>
              <a:rPr lang="en-US" sz="2000" dirty="0">
                <a:solidFill>
                  <a:schemeClr val="bg1"/>
                </a:solidFill>
              </a:rPr>
              <a:t>H</a:t>
            </a:r>
            <a:r>
              <a:rPr lang="en-US" sz="2000" baseline="-25000" dirty="0">
                <a:solidFill>
                  <a:schemeClr val="bg1"/>
                </a:solidFill>
              </a:rPr>
              <a:t>2</a:t>
            </a:r>
            <a:r>
              <a:rPr lang="en-US" sz="2000" dirty="0">
                <a:solidFill>
                  <a:schemeClr val="bg1"/>
                </a:solidFill>
              </a:rPr>
              <a:t>O Crosses BBB, Enters Brain Cells to Equilibrate Tonicity</a:t>
            </a:r>
          </a:p>
        </p:txBody>
      </p:sp>
      <p:sp>
        <p:nvSpPr>
          <p:cNvPr id="10" name="Rectangle 9"/>
          <p:cNvSpPr/>
          <p:nvPr/>
        </p:nvSpPr>
        <p:spPr>
          <a:xfrm>
            <a:off x="4412564" y="2524720"/>
            <a:ext cx="4590039" cy="400110"/>
          </a:xfrm>
          <a:prstGeom prst="rect">
            <a:avLst/>
          </a:prstGeom>
        </p:spPr>
        <p:txBody>
          <a:bodyPr wrap="none">
            <a:spAutoFit/>
          </a:bodyPr>
          <a:lstStyle/>
          <a:p>
            <a:r>
              <a:rPr lang="en-US" sz="2000" dirty="0">
                <a:solidFill>
                  <a:schemeClr val="bg1"/>
                </a:solidFill>
              </a:rPr>
              <a:t>Brain Swells Up Against Limiting Skull Case</a:t>
            </a:r>
          </a:p>
        </p:txBody>
      </p:sp>
      <p:sp>
        <p:nvSpPr>
          <p:cNvPr id="11" name="Rectangle 10"/>
          <p:cNvSpPr/>
          <p:nvPr/>
        </p:nvSpPr>
        <p:spPr>
          <a:xfrm>
            <a:off x="4412564" y="2951822"/>
            <a:ext cx="6173741" cy="400110"/>
          </a:xfrm>
          <a:prstGeom prst="rect">
            <a:avLst/>
          </a:prstGeom>
        </p:spPr>
        <p:txBody>
          <a:bodyPr wrap="none">
            <a:spAutoFit/>
          </a:bodyPr>
          <a:lstStyle/>
          <a:p>
            <a:r>
              <a:rPr lang="en-US" sz="2000" dirty="0">
                <a:solidFill>
                  <a:schemeClr val="bg1"/>
                </a:solidFill>
              </a:rPr>
              <a:t>Emergency Treatment Required to Shrink Brain to Normal</a:t>
            </a:r>
          </a:p>
        </p:txBody>
      </p:sp>
      <p:sp>
        <p:nvSpPr>
          <p:cNvPr id="12" name="Rectangle 11"/>
          <p:cNvSpPr/>
          <p:nvPr/>
        </p:nvSpPr>
        <p:spPr>
          <a:xfrm>
            <a:off x="4401759" y="3378924"/>
            <a:ext cx="4553362" cy="400110"/>
          </a:xfrm>
          <a:prstGeom prst="rect">
            <a:avLst/>
          </a:prstGeom>
        </p:spPr>
        <p:txBody>
          <a:bodyPr wrap="none">
            <a:spAutoFit/>
          </a:bodyPr>
          <a:lstStyle/>
          <a:p>
            <a:r>
              <a:rPr lang="en-US" sz="2000" dirty="0">
                <a:solidFill>
                  <a:schemeClr val="bg1"/>
                </a:solidFill>
              </a:rPr>
              <a:t>Neurological Damage and Death Common</a:t>
            </a:r>
          </a:p>
        </p:txBody>
      </p:sp>
    </p:spTree>
    <p:extLst>
      <p:ext uri="{BB962C8B-B14F-4D97-AF65-F5344CB8AC3E}">
        <p14:creationId xmlns:p14="http://schemas.microsoft.com/office/powerpoint/2010/main" val="107908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845" y="984866"/>
            <a:ext cx="4441794" cy="584775"/>
          </a:xfrm>
        </p:spPr>
        <p:txBody>
          <a:bodyPr/>
          <a:lstStyle/>
          <a:p>
            <a:r>
              <a:rPr lang="en-US" u="sng" dirty="0">
                <a:ln w="6350">
                  <a:solidFill>
                    <a:srgbClr val="7030A0"/>
                  </a:solidFill>
                </a:ln>
              </a:rPr>
              <a:t>A Form of Starvation</a:t>
            </a:r>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303" r="12303"/>
          <a:stretch>
            <a:fillRect/>
          </a:stretch>
        </p:blipFill>
        <p:spPr>
          <a:xfrm>
            <a:off x="958789" y="0"/>
            <a:ext cx="2390503" cy="4645152"/>
          </a:xfrm>
          <a:effectLst>
            <a:reflection stA="34000" endPos="40000" dist="101600" dir="5400000" sy="-100000" algn="bl" rotWithShape="0"/>
          </a:effectLst>
        </p:spPr>
      </p:pic>
      <p:sp>
        <p:nvSpPr>
          <p:cNvPr id="4" name="TextBox 3"/>
          <p:cNvSpPr txBox="1"/>
          <p:nvPr/>
        </p:nvSpPr>
        <p:spPr>
          <a:xfrm>
            <a:off x="4731798" y="4021584"/>
            <a:ext cx="6125592" cy="369332"/>
          </a:xfrm>
          <a:prstGeom prst="rect">
            <a:avLst/>
          </a:prstGeom>
          <a:noFill/>
        </p:spPr>
        <p:txBody>
          <a:bodyPr wrap="square" rtlCol="0">
            <a:spAutoFit/>
          </a:bodyPr>
          <a:lstStyle/>
          <a:p>
            <a:r>
              <a:rPr lang="en-US" b="1" i="1" dirty="0">
                <a:ln w="1270">
                  <a:solidFill>
                    <a:schemeClr val="tx1"/>
                  </a:solidFill>
                </a:ln>
                <a:solidFill>
                  <a:srgbClr val="7030A0"/>
                </a:solidFill>
              </a:rPr>
              <a:t>By its very nature, it is a form of essential nutrient starvation.</a:t>
            </a:r>
          </a:p>
        </p:txBody>
      </p:sp>
      <p:sp>
        <p:nvSpPr>
          <p:cNvPr id="7" name="Rectangle 6"/>
          <p:cNvSpPr/>
          <p:nvPr/>
        </p:nvSpPr>
        <p:spPr>
          <a:xfrm>
            <a:off x="3417903" y="1502951"/>
            <a:ext cx="8185211" cy="2308324"/>
          </a:xfrm>
          <a:prstGeom prst="rect">
            <a:avLst/>
          </a:prstGeom>
        </p:spPr>
        <p:txBody>
          <a:bodyPr wrap="square">
            <a:spAutoFit/>
          </a:bodyPr>
          <a:lstStyle/>
          <a:p>
            <a:r>
              <a:rPr lang="en-US" dirty="0">
                <a:solidFill>
                  <a:schemeClr val="bg1"/>
                </a:solidFill>
              </a:rPr>
              <a:t>Asymptomatic hyponatremia is an </a:t>
            </a:r>
            <a:r>
              <a:rPr lang="en-US" b="1" i="1" dirty="0">
                <a:solidFill>
                  <a:schemeClr val="bg1"/>
                </a:solidFill>
              </a:rPr>
              <a:t>inevitable</a:t>
            </a:r>
            <a:r>
              <a:rPr lang="en-US" dirty="0">
                <a:solidFill>
                  <a:schemeClr val="bg1"/>
                </a:solidFill>
              </a:rPr>
              <a:t> accompaniment of </a:t>
            </a:r>
            <a:r>
              <a:rPr lang="en-US" b="1" i="1" dirty="0">
                <a:solidFill>
                  <a:schemeClr val="bg1"/>
                </a:solidFill>
              </a:rPr>
              <a:t>long periods on a low salt diet.  </a:t>
            </a:r>
            <a:r>
              <a:rPr lang="en-US" dirty="0">
                <a:solidFill>
                  <a:schemeClr val="bg1"/>
                </a:solidFill>
              </a:rPr>
              <a:t>Although this disease may seem capricious with regard to the speed of its onset and the symptoms of its presence, </a:t>
            </a:r>
            <a:r>
              <a:rPr lang="en-US" b="1" i="1" dirty="0">
                <a:solidFill>
                  <a:schemeClr val="bg1"/>
                </a:solidFill>
              </a:rPr>
              <a:t>no one can avoid it who lives on a low salt diet for several months.</a:t>
            </a:r>
            <a:r>
              <a:rPr lang="en-US" dirty="0">
                <a:solidFill>
                  <a:schemeClr val="bg1"/>
                </a:solidFill>
              </a:rPr>
              <a:t>  We store the bulk of our sodium in skin and bone tissue and that may act as a reservoir for some time, but it does not last forever.  Despite what many believe, asymptomatic hyponatremia is not a disease someone catches, such as pneumonia or yellow fever or typhus.  </a:t>
            </a:r>
            <a:r>
              <a:rPr lang="en-US" b="1" i="1" dirty="0">
                <a:solidFill>
                  <a:schemeClr val="bg1"/>
                </a:solidFill>
              </a:rPr>
              <a:t>It comes about when the essential nutrient, sodium, ceases to be supplied to the body in sufficient quantities.</a:t>
            </a:r>
          </a:p>
        </p:txBody>
      </p:sp>
    </p:spTree>
    <p:extLst>
      <p:ext uri="{BB962C8B-B14F-4D97-AF65-F5344CB8AC3E}">
        <p14:creationId xmlns:p14="http://schemas.microsoft.com/office/powerpoint/2010/main" val="391472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FF">
                <a:alpha val="20000"/>
              </a:srgbClr>
            </a:gs>
            <a:gs pos="41000">
              <a:srgbClr val="FEFEFE"/>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2480" y="1153743"/>
            <a:ext cx="7730836" cy="584775"/>
          </a:xfrm>
        </p:spPr>
        <p:txBody>
          <a:bodyPr/>
          <a:lstStyle/>
          <a:p>
            <a:r>
              <a:rPr lang="en-US" sz="2600" u="sng" dirty="0">
                <a:ln w="6350">
                  <a:solidFill>
                    <a:srgbClr val="7030A0"/>
                  </a:solidFill>
                </a:ln>
                <a:effectLst/>
              </a:rPr>
              <a:t>Is There Such a Thing as Asymptomatic Hyponatremia?</a:t>
            </a:r>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832" r="17832"/>
          <a:stretch>
            <a:fillRect/>
          </a:stretch>
        </p:blipFill>
        <p:spPr>
          <a:xfrm>
            <a:off x="727957" y="-62144"/>
            <a:ext cx="2390503" cy="4645152"/>
          </a:xfrm>
          <a:effectLst>
            <a:reflection blurRad="6350" stA="36000" endPos="40000" dist="254000" dir="5400000" sy="-100000" algn="bl" rotWithShape="0"/>
          </a:effectLst>
        </p:spPr>
      </p:pic>
      <p:sp>
        <p:nvSpPr>
          <p:cNvPr id="4" name="Rectangle 3"/>
          <p:cNvSpPr/>
          <p:nvPr/>
        </p:nvSpPr>
        <p:spPr>
          <a:xfrm>
            <a:off x="3420860" y="1694867"/>
            <a:ext cx="7960311" cy="707886"/>
          </a:xfrm>
          <a:prstGeom prst="rect">
            <a:avLst/>
          </a:prstGeom>
        </p:spPr>
        <p:txBody>
          <a:bodyPr wrap="square">
            <a:spAutoFit/>
          </a:bodyPr>
          <a:lstStyle/>
          <a:p>
            <a:pPr>
              <a:spcBef>
                <a:spcPts val="1200"/>
              </a:spcBef>
            </a:pPr>
            <a:r>
              <a:rPr lang="en-US" sz="2000" dirty="0">
                <a:solidFill>
                  <a:schemeClr val="bg1"/>
                </a:solidFill>
              </a:rPr>
              <a:t>Mild or “Asymptomatic” Hyponatremia is not as Evident as Acute Hyponatremia </a:t>
            </a:r>
          </a:p>
        </p:txBody>
      </p:sp>
      <p:sp>
        <p:nvSpPr>
          <p:cNvPr id="5" name="Rectangle 4"/>
          <p:cNvSpPr/>
          <p:nvPr/>
        </p:nvSpPr>
        <p:spPr>
          <a:xfrm>
            <a:off x="3420860" y="2391956"/>
            <a:ext cx="7960311" cy="1015663"/>
          </a:xfrm>
          <a:prstGeom prst="rect">
            <a:avLst/>
          </a:prstGeom>
        </p:spPr>
        <p:txBody>
          <a:bodyPr wrap="square">
            <a:spAutoFit/>
          </a:bodyPr>
          <a:lstStyle/>
          <a:p>
            <a:r>
              <a:rPr lang="en-US" sz="2000" dirty="0">
                <a:solidFill>
                  <a:schemeClr val="bg1"/>
                </a:solidFill>
              </a:rPr>
              <a:t>Osmotic Differences Represent a Continuum and Abnormally Low Plasma Na Concentration Will Always Cause H</a:t>
            </a:r>
            <a:r>
              <a:rPr lang="en-US" sz="2000" baseline="-25000" dirty="0">
                <a:solidFill>
                  <a:schemeClr val="bg1"/>
                </a:solidFill>
              </a:rPr>
              <a:t>2</a:t>
            </a:r>
            <a:r>
              <a:rPr lang="en-US" sz="2000" dirty="0">
                <a:solidFill>
                  <a:schemeClr val="bg1"/>
                </a:solidFill>
              </a:rPr>
              <a:t>O to Enter Brain Tissue to Attempt Osmotic Equilibration</a:t>
            </a:r>
          </a:p>
        </p:txBody>
      </p:sp>
      <p:sp>
        <p:nvSpPr>
          <p:cNvPr id="7" name="Rectangle 6"/>
          <p:cNvSpPr/>
          <p:nvPr/>
        </p:nvSpPr>
        <p:spPr>
          <a:xfrm>
            <a:off x="3365185" y="3407619"/>
            <a:ext cx="7898166" cy="707886"/>
          </a:xfrm>
          <a:prstGeom prst="rect">
            <a:avLst/>
          </a:prstGeom>
        </p:spPr>
        <p:txBody>
          <a:bodyPr wrap="square">
            <a:spAutoFit/>
          </a:bodyPr>
          <a:lstStyle/>
          <a:p>
            <a:r>
              <a:rPr lang="en-US" sz="2000" dirty="0">
                <a:solidFill>
                  <a:schemeClr val="bg1"/>
                </a:solidFill>
              </a:rPr>
              <a:t>Symptoms May be More Subtle and Take Longer to Be Evident than the Acute form, but Asymptomatic Hyponatremia is not Asymptomatic</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669" y="4707296"/>
            <a:ext cx="1648346" cy="1986468"/>
          </a:xfrm>
          <a:prstGeom prst="rect">
            <a:avLst/>
          </a:prstGeom>
        </p:spPr>
      </p:pic>
    </p:spTree>
    <p:extLst>
      <p:ext uri="{BB962C8B-B14F-4D97-AF65-F5344CB8AC3E}">
        <p14:creationId xmlns:p14="http://schemas.microsoft.com/office/powerpoint/2010/main" val="49449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666" y="3955485"/>
            <a:ext cx="3927060" cy="2306286"/>
          </a:xfrm>
          <a:prstGeom prst="rect">
            <a:avLst/>
          </a:prstGeom>
          <a:effectLst/>
        </p:spPr>
      </p:pic>
      <p:sp>
        <p:nvSpPr>
          <p:cNvPr id="2" name="Title 1"/>
          <p:cNvSpPr>
            <a:spLocks noGrp="1"/>
          </p:cNvSpPr>
          <p:nvPr>
            <p:ph type="title"/>
          </p:nvPr>
        </p:nvSpPr>
        <p:spPr>
          <a:xfrm>
            <a:off x="3688773" y="1081007"/>
            <a:ext cx="8073736" cy="584775"/>
          </a:xfrm>
        </p:spPr>
        <p:txBody>
          <a:bodyPr/>
          <a:lstStyle/>
          <a:p>
            <a:r>
              <a:rPr lang="en-US" sz="3200" u="sng" dirty="0">
                <a:ln w="6350">
                  <a:solidFill>
                    <a:srgbClr val="7030A0"/>
                  </a:solidFill>
                </a:ln>
                <a:effectLst/>
              </a:rPr>
              <a:t>Symptoms of Asymptomatic Hyponatremia</a:t>
            </a:r>
          </a:p>
        </p:txBody>
      </p:sp>
      <p:sp>
        <p:nvSpPr>
          <p:cNvPr id="5" name="TextBox 4"/>
          <p:cNvSpPr txBox="1"/>
          <p:nvPr/>
        </p:nvSpPr>
        <p:spPr>
          <a:xfrm>
            <a:off x="863052" y="6150114"/>
            <a:ext cx="11263845" cy="707886"/>
          </a:xfrm>
          <a:prstGeom prst="rect">
            <a:avLst/>
          </a:prstGeom>
          <a:noFill/>
        </p:spPr>
        <p:txBody>
          <a:bodyPr wrap="square" rtlCol="0">
            <a:spAutoFit/>
          </a:bodyPr>
          <a:lstStyle/>
          <a:p>
            <a:r>
              <a:rPr lang="en-US" sz="800" baseline="30000" dirty="0"/>
              <a:t>1</a:t>
            </a:r>
            <a:r>
              <a:rPr lang="en-US" sz="800" dirty="0"/>
              <a:t>Renneboog B, </a:t>
            </a:r>
            <a:r>
              <a:rPr lang="en-US" sz="800" dirty="0" err="1"/>
              <a:t>Musch</a:t>
            </a:r>
            <a:r>
              <a:rPr lang="en-US" sz="800" dirty="0"/>
              <a:t> W, </a:t>
            </a:r>
            <a:r>
              <a:rPr lang="en-US" sz="800" dirty="0" err="1"/>
              <a:t>Vandemergel</a:t>
            </a:r>
            <a:r>
              <a:rPr lang="en-US" sz="800" dirty="0"/>
              <a:t> X, </a:t>
            </a:r>
            <a:r>
              <a:rPr lang="en-US" sz="800" dirty="0" err="1"/>
              <a:t>Manto</a:t>
            </a:r>
            <a:r>
              <a:rPr lang="en-US" sz="800" dirty="0"/>
              <a:t> MU, Decaux G. Mild Chronic Hyponatremia is Associated with Falls, Unsteadiness, and Attention Deficits. Am J Med. 2006;119(1):71.e1-8.</a:t>
            </a:r>
          </a:p>
          <a:p>
            <a:r>
              <a:rPr lang="en-US" sz="800" baseline="30000" dirty="0"/>
              <a:t>2</a:t>
            </a:r>
            <a:r>
              <a:rPr lang="en-US" sz="800" dirty="0"/>
              <a:t>Gankam </a:t>
            </a:r>
            <a:r>
              <a:rPr lang="en-US" sz="800" dirty="0" err="1"/>
              <a:t>Kengne</a:t>
            </a:r>
            <a:r>
              <a:rPr lang="en-US" sz="800" dirty="0"/>
              <a:t> F, Andres C, </a:t>
            </a:r>
            <a:r>
              <a:rPr lang="en-US" sz="800" dirty="0" err="1"/>
              <a:t>Sattar</a:t>
            </a:r>
            <a:r>
              <a:rPr lang="en-US" sz="800" dirty="0"/>
              <a:t> L, </a:t>
            </a:r>
            <a:r>
              <a:rPr lang="en-US" sz="800" dirty="0" err="1"/>
              <a:t>Melot</a:t>
            </a:r>
            <a:r>
              <a:rPr lang="en-US" sz="800" dirty="0"/>
              <a:t> C, Decaux G. Mild hyponatremia and risk of fracture in the ambulatory elderly. QJM. 2008 Jul;101(7):583-8. </a:t>
            </a:r>
            <a:r>
              <a:rPr lang="en-US" sz="800" dirty="0" err="1"/>
              <a:t>doi</a:t>
            </a:r>
            <a:r>
              <a:rPr lang="en-US" sz="800" dirty="0"/>
              <a:t>: 10.1093/</a:t>
            </a:r>
            <a:r>
              <a:rPr lang="en-US" sz="800" dirty="0" err="1"/>
              <a:t>qjmed</a:t>
            </a:r>
            <a:r>
              <a:rPr lang="en-US" sz="800" dirty="0"/>
              <a:t>/hcn061. </a:t>
            </a:r>
            <a:r>
              <a:rPr lang="en-US" sz="800" dirty="0" err="1"/>
              <a:t>Epub</a:t>
            </a:r>
            <a:r>
              <a:rPr lang="en-US" sz="800" dirty="0"/>
              <a:t> 2008 May 13.</a:t>
            </a:r>
          </a:p>
          <a:p>
            <a:r>
              <a:rPr lang="en-US" sz="800" baseline="30000" dirty="0"/>
              <a:t>3</a:t>
            </a:r>
            <a:r>
              <a:rPr lang="en-US" sz="800" dirty="0"/>
              <a:t>Hoorn EJ, et al. Mild hyponatremia as a risk factor for fractures: the Rotterdam Study. J Bone Miner Res. 2011 Aug;26(8):1822-8. </a:t>
            </a:r>
            <a:r>
              <a:rPr lang="en-US" sz="800" dirty="0" err="1"/>
              <a:t>doi</a:t>
            </a:r>
            <a:r>
              <a:rPr lang="en-US" sz="800" dirty="0"/>
              <a:t>: 10.1002/jbmr.380.</a:t>
            </a:r>
          </a:p>
          <a:p>
            <a:r>
              <a:rPr lang="en-US" sz="800" baseline="30000" dirty="0"/>
              <a:t>4</a:t>
            </a:r>
            <a:r>
              <a:rPr lang="en-US" sz="800" dirty="0"/>
              <a:t>Carbone L, Johnson KC, Huang Y, </a:t>
            </a:r>
            <a:r>
              <a:rPr lang="en-US" sz="800" dirty="0" err="1"/>
              <a:t>Pettinger</a:t>
            </a:r>
            <a:r>
              <a:rPr lang="en-US" sz="800" dirty="0"/>
              <a:t> M, Thomas F, </a:t>
            </a:r>
            <a:r>
              <a:rPr lang="en-US" sz="800" dirty="0" err="1"/>
              <a:t>Cauley</a:t>
            </a:r>
            <a:r>
              <a:rPr lang="en-US" sz="800" dirty="0"/>
              <a:t> J, Crandall C, Tinker L, </a:t>
            </a:r>
            <a:r>
              <a:rPr lang="en-US" sz="800" dirty="0" err="1"/>
              <a:t>LeBoff</a:t>
            </a:r>
            <a:r>
              <a:rPr lang="en-US" sz="800" dirty="0"/>
              <a:t> MS, </a:t>
            </a:r>
            <a:r>
              <a:rPr lang="en-US" sz="800" dirty="0" err="1"/>
              <a:t>Wactawski</a:t>
            </a:r>
            <a:r>
              <a:rPr lang="en-US" sz="800" dirty="0"/>
              <a:t>-Wende J, Bethel M, Li W, Prentice R. Sodium Intake and Osteoporosis. Findings From the Women's Health Initiative.  J </a:t>
            </a:r>
            <a:r>
              <a:rPr lang="en-US" sz="800" dirty="0" err="1"/>
              <a:t>Clin</a:t>
            </a:r>
            <a:r>
              <a:rPr lang="en-US" sz="800" dirty="0"/>
              <a:t> </a:t>
            </a:r>
            <a:r>
              <a:rPr lang="en-US" sz="800" dirty="0" err="1"/>
              <a:t>Endocrinol</a:t>
            </a:r>
            <a:r>
              <a:rPr lang="en-US" sz="800" dirty="0"/>
              <a:t> </a:t>
            </a:r>
            <a:r>
              <a:rPr lang="en-US" sz="800" dirty="0" err="1"/>
              <a:t>Metab</a:t>
            </a:r>
            <a:r>
              <a:rPr lang="en-US" sz="800" dirty="0"/>
              <a:t>. 2016; 101(4):1414-21. </a:t>
            </a:r>
            <a:r>
              <a:rPr lang="en-US" sz="800" dirty="0" err="1"/>
              <a:t>doi</a:t>
            </a:r>
            <a:r>
              <a:rPr lang="en-US" sz="800" dirty="0"/>
              <a:t>: 10.1210/jc.2015-4017. </a:t>
            </a:r>
            <a:r>
              <a:rPr lang="en-US" sz="800" dirty="0" err="1"/>
              <a:t>Epub</a:t>
            </a:r>
            <a:r>
              <a:rPr lang="en-US" sz="800" dirty="0"/>
              <a:t> 2016 Feb 10.</a:t>
            </a:r>
          </a:p>
        </p:txBody>
      </p:sp>
      <p:pic>
        <p:nvPicPr>
          <p:cNvPr id="17" name="Picture Placeholder 1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1142" b="11142"/>
          <a:stretch>
            <a:fillRect/>
          </a:stretch>
        </p:blipFill>
        <p:spPr>
          <a:effectLst>
            <a:reflection blurRad="6350" stA="25000" endPos="55000" dir="5400000" sy="-100000" algn="bl" rotWithShape="0"/>
          </a:effectLst>
        </p:spPr>
      </p:pic>
      <p:sp>
        <p:nvSpPr>
          <p:cNvPr id="4" name="Rectangle 3"/>
          <p:cNvSpPr/>
          <p:nvPr/>
        </p:nvSpPr>
        <p:spPr>
          <a:xfrm>
            <a:off x="3508545" y="1697658"/>
            <a:ext cx="4597803" cy="430887"/>
          </a:xfrm>
          <a:prstGeom prst="rect">
            <a:avLst/>
          </a:prstGeom>
        </p:spPr>
        <p:txBody>
          <a:bodyPr wrap="square">
            <a:spAutoFit/>
          </a:bodyPr>
          <a:lstStyle/>
          <a:p>
            <a:pPr lvl="0">
              <a:spcBef>
                <a:spcPts val="1200"/>
              </a:spcBef>
            </a:pPr>
            <a:r>
              <a:rPr lang="en-US" sz="2200" dirty="0">
                <a:solidFill>
                  <a:prstClr val="white"/>
                </a:solidFill>
              </a:rPr>
              <a:t>67-Fold Higher Risk of Hip Fractures </a:t>
            </a:r>
            <a:r>
              <a:rPr lang="en-US" sz="2200" baseline="30000" dirty="0">
                <a:solidFill>
                  <a:prstClr val="white"/>
                </a:solidFill>
              </a:rPr>
              <a:t>1</a:t>
            </a:r>
          </a:p>
        </p:txBody>
      </p:sp>
      <p:sp>
        <p:nvSpPr>
          <p:cNvPr id="6" name="Rectangle 5"/>
          <p:cNvSpPr/>
          <p:nvPr/>
        </p:nvSpPr>
        <p:spPr>
          <a:xfrm>
            <a:off x="3508545" y="2162095"/>
            <a:ext cx="7713583" cy="769441"/>
          </a:xfrm>
          <a:prstGeom prst="rect">
            <a:avLst/>
          </a:prstGeom>
        </p:spPr>
        <p:txBody>
          <a:bodyPr wrap="square">
            <a:spAutoFit/>
          </a:bodyPr>
          <a:lstStyle/>
          <a:p>
            <a:pPr lvl="0">
              <a:spcBef>
                <a:spcPts val="1200"/>
              </a:spcBef>
            </a:pPr>
            <a:r>
              <a:rPr lang="en-US" sz="2200" dirty="0">
                <a:solidFill>
                  <a:prstClr val="white"/>
                </a:solidFill>
              </a:rPr>
              <a:t>Gait Disturbances and Decreased Response Time, Mimicking Effects of Alcoholic Excess </a:t>
            </a:r>
            <a:r>
              <a:rPr lang="en-US" sz="2200" baseline="30000" dirty="0">
                <a:solidFill>
                  <a:prstClr val="white"/>
                </a:solidFill>
              </a:rPr>
              <a:t>1</a:t>
            </a:r>
            <a:r>
              <a:rPr lang="en-US" sz="2200" dirty="0">
                <a:solidFill>
                  <a:prstClr val="white"/>
                </a:solidFill>
              </a:rPr>
              <a:t>  </a:t>
            </a:r>
          </a:p>
        </p:txBody>
      </p:sp>
      <p:sp>
        <p:nvSpPr>
          <p:cNvPr id="7" name="Rectangle 6"/>
          <p:cNvSpPr/>
          <p:nvPr/>
        </p:nvSpPr>
        <p:spPr>
          <a:xfrm>
            <a:off x="3508545" y="2902087"/>
            <a:ext cx="7925895" cy="430887"/>
          </a:xfrm>
          <a:prstGeom prst="rect">
            <a:avLst/>
          </a:prstGeom>
        </p:spPr>
        <p:txBody>
          <a:bodyPr wrap="square">
            <a:spAutoFit/>
          </a:bodyPr>
          <a:lstStyle/>
          <a:p>
            <a:pPr lvl="0">
              <a:spcBef>
                <a:spcPts val="1200"/>
              </a:spcBef>
            </a:pPr>
            <a:r>
              <a:rPr lang="en-US" sz="2200" dirty="0">
                <a:solidFill>
                  <a:prstClr val="white"/>
                </a:solidFill>
              </a:rPr>
              <a:t>Increased Risk of Bone Fractures in Ambulatory Elderly Patients </a:t>
            </a:r>
            <a:r>
              <a:rPr lang="en-US" sz="2200" baseline="30000" dirty="0">
                <a:solidFill>
                  <a:prstClr val="white"/>
                </a:solidFill>
              </a:rPr>
              <a:t>2, 3</a:t>
            </a:r>
          </a:p>
        </p:txBody>
      </p:sp>
      <p:sp>
        <p:nvSpPr>
          <p:cNvPr id="9" name="Rectangle 8"/>
          <p:cNvSpPr/>
          <p:nvPr/>
        </p:nvSpPr>
        <p:spPr>
          <a:xfrm>
            <a:off x="3508545" y="3429524"/>
            <a:ext cx="7845995" cy="430887"/>
          </a:xfrm>
          <a:prstGeom prst="rect">
            <a:avLst/>
          </a:prstGeom>
        </p:spPr>
        <p:txBody>
          <a:bodyPr wrap="square">
            <a:spAutoFit/>
          </a:bodyPr>
          <a:lstStyle/>
          <a:p>
            <a:pPr lvl="0">
              <a:spcBef>
                <a:spcPts val="1200"/>
              </a:spcBef>
            </a:pPr>
            <a:r>
              <a:rPr lang="en-US" sz="2200" dirty="0">
                <a:solidFill>
                  <a:prstClr val="white"/>
                </a:solidFill>
              </a:rPr>
              <a:t>Osteoporosis in elderly women with borderline hyponatremia</a:t>
            </a:r>
            <a:r>
              <a:rPr lang="en-US" sz="2200" baseline="30000" dirty="0">
                <a:solidFill>
                  <a:prstClr val="white"/>
                </a:solidFill>
              </a:rPr>
              <a:t>4</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1734" y="3955485"/>
            <a:ext cx="3997455" cy="2001432"/>
          </a:xfrm>
          <a:prstGeom prst="rect">
            <a:avLst/>
          </a:prstGeom>
          <a:effectLst/>
        </p:spPr>
      </p:pic>
    </p:spTree>
    <p:extLst>
      <p:ext uri="{BB962C8B-B14F-4D97-AF65-F5344CB8AC3E}">
        <p14:creationId xmlns:p14="http://schemas.microsoft.com/office/powerpoint/2010/main" val="239169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7361" y="4546537"/>
            <a:ext cx="3666565" cy="183328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65" y="4546537"/>
            <a:ext cx="2793448" cy="1862881"/>
          </a:xfrm>
          <a:prstGeom prst="rect">
            <a:avLst/>
          </a:prstGeom>
        </p:spPr>
      </p:pic>
      <p:sp>
        <p:nvSpPr>
          <p:cNvPr id="2" name="Title 1"/>
          <p:cNvSpPr>
            <a:spLocks noGrp="1"/>
          </p:cNvSpPr>
          <p:nvPr>
            <p:ph type="title"/>
          </p:nvPr>
        </p:nvSpPr>
        <p:spPr>
          <a:xfrm>
            <a:off x="4572001" y="1073468"/>
            <a:ext cx="6194612" cy="584775"/>
          </a:xfrm>
        </p:spPr>
        <p:txBody>
          <a:bodyPr/>
          <a:lstStyle/>
          <a:p>
            <a:r>
              <a:rPr lang="en-US" sz="3200" u="sng" dirty="0">
                <a:ln w="6350">
                  <a:solidFill>
                    <a:srgbClr val="7030A0"/>
                  </a:solidFill>
                </a:ln>
              </a:rPr>
              <a:t>Assisted Living/Nursing Home Stats</a:t>
            </a:r>
          </a:p>
        </p:txBody>
      </p:sp>
      <p:pic>
        <p:nvPicPr>
          <p:cNvPr id="6" name="Picture Placeholder 5"/>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11405" r="11405"/>
          <a:stretch>
            <a:fillRect/>
          </a:stretch>
        </p:blipFill>
        <p:spPr>
          <a:effectLst>
            <a:reflection blurRad="12700" stA="35000" endPos="40000" dist="139700" dir="5400000" sy="-100000" algn="bl" rotWithShape="0"/>
          </a:effectLst>
        </p:spPr>
      </p:pic>
      <p:sp>
        <p:nvSpPr>
          <p:cNvPr id="9" name="TextBox 8"/>
          <p:cNvSpPr txBox="1"/>
          <p:nvPr/>
        </p:nvSpPr>
        <p:spPr>
          <a:xfrm>
            <a:off x="3826015" y="6454243"/>
            <a:ext cx="7329910" cy="338554"/>
          </a:xfrm>
          <a:prstGeom prst="rect">
            <a:avLst/>
          </a:prstGeom>
          <a:noFill/>
        </p:spPr>
        <p:txBody>
          <a:bodyPr wrap="square" rtlCol="0">
            <a:spAutoFit/>
          </a:bodyPr>
          <a:lstStyle/>
          <a:p>
            <a:r>
              <a:rPr lang="en-US" sz="1600" dirty="0">
                <a:solidFill>
                  <a:srgbClr val="CC3300"/>
                </a:solidFill>
              </a:rPr>
              <a:t>And much of this results from the practice of implementing a low-salt diet policy!</a:t>
            </a:r>
            <a:endParaRPr lang="en-US" dirty="0"/>
          </a:p>
        </p:txBody>
      </p:sp>
      <p:sp>
        <p:nvSpPr>
          <p:cNvPr id="4" name="Rectangle 3"/>
          <p:cNvSpPr/>
          <p:nvPr/>
        </p:nvSpPr>
        <p:spPr>
          <a:xfrm>
            <a:off x="3589537" y="1576837"/>
            <a:ext cx="7907045" cy="646331"/>
          </a:xfrm>
          <a:prstGeom prst="rect">
            <a:avLst/>
          </a:prstGeom>
        </p:spPr>
        <p:txBody>
          <a:bodyPr wrap="square">
            <a:spAutoFit/>
          </a:bodyPr>
          <a:lstStyle/>
          <a:p>
            <a:pPr marL="285750" lvl="0" indent="-285750">
              <a:spcBef>
                <a:spcPts val="1200"/>
              </a:spcBef>
              <a:buFont typeface="Arial" panose="020B0604020202020204" pitchFamily="34" charset="0"/>
              <a:buChar char="•"/>
            </a:pPr>
            <a:r>
              <a:rPr lang="en-US" dirty="0">
                <a:solidFill>
                  <a:prstClr val="white"/>
                </a:solidFill>
              </a:rPr>
              <a:t>More than 2 million adults over the age of 65 living in assisted living/nursing home facilities</a:t>
            </a:r>
          </a:p>
        </p:txBody>
      </p:sp>
      <p:sp>
        <p:nvSpPr>
          <p:cNvPr id="5" name="Rectangle 4"/>
          <p:cNvSpPr/>
          <p:nvPr/>
        </p:nvSpPr>
        <p:spPr>
          <a:xfrm>
            <a:off x="3589539" y="2295562"/>
            <a:ext cx="7820678" cy="646331"/>
          </a:xfrm>
          <a:prstGeom prst="rect">
            <a:avLst/>
          </a:prstGeom>
        </p:spPr>
        <p:txBody>
          <a:bodyPr wrap="square">
            <a:spAutoFit/>
          </a:bodyPr>
          <a:lstStyle/>
          <a:p>
            <a:pPr marL="285750" lvl="0" indent="-285750">
              <a:spcBef>
                <a:spcPts val="1200"/>
              </a:spcBef>
              <a:buFont typeface="Arial" panose="020B0604020202020204" pitchFamily="34" charset="0"/>
              <a:buChar char="•"/>
            </a:pPr>
            <a:r>
              <a:rPr lang="en-US" dirty="0">
                <a:solidFill>
                  <a:prstClr val="white"/>
                </a:solidFill>
              </a:rPr>
              <a:t>50 - 75 % of elder patients suffer ~ 2.6 falls each year.  This rate is more than double the rate of falls which occur for elders living in the general community</a:t>
            </a:r>
          </a:p>
        </p:txBody>
      </p:sp>
      <p:sp>
        <p:nvSpPr>
          <p:cNvPr id="10" name="Rectangle 9"/>
          <p:cNvSpPr/>
          <p:nvPr/>
        </p:nvSpPr>
        <p:spPr>
          <a:xfrm>
            <a:off x="3589537" y="2947667"/>
            <a:ext cx="7907045" cy="646331"/>
          </a:xfrm>
          <a:prstGeom prst="rect">
            <a:avLst/>
          </a:prstGeom>
        </p:spPr>
        <p:txBody>
          <a:bodyPr wrap="square">
            <a:spAutoFit/>
          </a:bodyPr>
          <a:lstStyle/>
          <a:p>
            <a:pPr marL="285750" lvl="0" indent="-285750">
              <a:spcBef>
                <a:spcPts val="1200"/>
              </a:spcBef>
              <a:buFont typeface="Arial" panose="020B0604020202020204" pitchFamily="34" charset="0"/>
              <a:buChar char="•"/>
            </a:pPr>
            <a:r>
              <a:rPr lang="en-US" dirty="0">
                <a:solidFill>
                  <a:prstClr val="white"/>
                </a:solidFill>
              </a:rPr>
              <a:t>CDC estimates &gt;5 % of elders, 65 and older, are assisted living residents. But these patients make up &gt; 20 percent of the deaths resulting from falls.</a:t>
            </a:r>
          </a:p>
        </p:txBody>
      </p:sp>
      <p:sp>
        <p:nvSpPr>
          <p:cNvPr id="11" name="Rectangle 10"/>
          <p:cNvSpPr/>
          <p:nvPr/>
        </p:nvSpPr>
        <p:spPr>
          <a:xfrm>
            <a:off x="3589537" y="3631210"/>
            <a:ext cx="7820680" cy="369332"/>
          </a:xfrm>
          <a:prstGeom prst="rect">
            <a:avLst/>
          </a:prstGeom>
        </p:spPr>
        <p:txBody>
          <a:bodyPr wrap="square">
            <a:spAutoFit/>
          </a:bodyPr>
          <a:lstStyle/>
          <a:p>
            <a:pPr marL="285750" lvl="0" indent="-285750">
              <a:spcBef>
                <a:spcPts val="1200"/>
              </a:spcBef>
              <a:buFont typeface="Arial" panose="020B0604020202020204" pitchFamily="34" charset="0"/>
              <a:buChar char="•"/>
            </a:pPr>
            <a:r>
              <a:rPr lang="en-US" dirty="0">
                <a:solidFill>
                  <a:prstClr val="white"/>
                </a:solidFill>
              </a:rPr>
              <a:t>&gt;2,000 elderly patients DIE each year as a result of nursing home falls!</a:t>
            </a:r>
          </a:p>
        </p:txBody>
      </p:sp>
    </p:spTree>
    <p:extLst>
      <p:ext uri="{BB962C8B-B14F-4D97-AF65-F5344CB8AC3E}">
        <p14:creationId xmlns:p14="http://schemas.microsoft.com/office/powerpoint/2010/main" val="4568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2658" y="1169201"/>
            <a:ext cx="8344732" cy="378814"/>
          </a:xfrm>
        </p:spPr>
        <p:txBody>
          <a:bodyPr/>
          <a:lstStyle/>
          <a:p>
            <a:r>
              <a:rPr lang="en-US" sz="2400" u="sng" dirty="0">
                <a:ln w="6350">
                  <a:solidFill>
                    <a:srgbClr val="7030A0"/>
                  </a:solidFill>
                </a:ln>
              </a:rPr>
              <a:t>Is there a Standard Practice for Diets in Assisted Living Facilities?</a:t>
            </a:r>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329" r="14329"/>
          <a:stretch>
            <a:fillRect/>
          </a:stretch>
        </p:blipFill>
        <p:spPr>
          <a:effectLst>
            <a:reflection blurRad="6350" stA="50000" endA="300" endPos="55000" dir="5400000" sy="-100000" algn="bl" rotWithShape="0"/>
          </a:effectLst>
        </p:spPr>
      </p:pic>
      <p:sp>
        <p:nvSpPr>
          <p:cNvPr id="8" name="TextBox 7"/>
          <p:cNvSpPr txBox="1"/>
          <p:nvPr/>
        </p:nvSpPr>
        <p:spPr>
          <a:xfrm>
            <a:off x="3497771" y="2008095"/>
            <a:ext cx="3756213" cy="2246769"/>
          </a:xfrm>
          <a:prstGeom prst="rect">
            <a:avLst/>
          </a:prstGeom>
          <a:noFill/>
        </p:spPr>
        <p:txBody>
          <a:bodyPr wrap="square" rtlCol="0">
            <a:spAutoFit/>
          </a:bodyPr>
          <a:lstStyle/>
          <a:p>
            <a:r>
              <a:rPr lang="en-US" sz="1400" b="1" dirty="0">
                <a:solidFill>
                  <a:schemeClr val="accent4">
                    <a:lumMod val="40000"/>
                    <a:lumOff val="60000"/>
                  </a:schemeClr>
                </a:solidFill>
              </a:rPr>
              <a:t>· American Association for Long Term Care Nursing (AALTCN)</a:t>
            </a:r>
          </a:p>
          <a:p>
            <a:r>
              <a:rPr lang="en-US" sz="1400" b="1" dirty="0">
                <a:solidFill>
                  <a:schemeClr val="accent4">
                    <a:lumMod val="40000"/>
                    <a:lumOff val="60000"/>
                  </a:schemeClr>
                </a:solidFill>
              </a:rPr>
              <a:t>· American Association of Nurse Assessment Coordination (AANAC)</a:t>
            </a:r>
          </a:p>
          <a:p>
            <a:r>
              <a:rPr lang="en-US" sz="1400" b="1" dirty="0">
                <a:solidFill>
                  <a:schemeClr val="accent4">
                    <a:lumMod val="40000"/>
                    <a:lumOff val="60000"/>
                  </a:schemeClr>
                </a:solidFill>
              </a:rPr>
              <a:t>· American Dietetic Association (ADA)</a:t>
            </a:r>
          </a:p>
          <a:p>
            <a:r>
              <a:rPr lang="en-US" sz="1400" b="1" dirty="0">
                <a:solidFill>
                  <a:schemeClr val="accent4">
                    <a:lumMod val="40000"/>
                    <a:lumOff val="60000"/>
                  </a:schemeClr>
                </a:solidFill>
              </a:rPr>
              <a:t>· American Medical Directors Association (AMDA)</a:t>
            </a:r>
          </a:p>
          <a:p>
            <a:r>
              <a:rPr lang="en-US" sz="1400" b="1" dirty="0">
                <a:solidFill>
                  <a:schemeClr val="accent4">
                    <a:lumMod val="40000"/>
                    <a:lumOff val="60000"/>
                  </a:schemeClr>
                </a:solidFill>
              </a:rPr>
              <a:t>· American Occupational Therapy Association (AOTA)</a:t>
            </a:r>
          </a:p>
          <a:p>
            <a:r>
              <a:rPr lang="en-US" sz="1400" b="1" dirty="0">
                <a:solidFill>
                  <a:schemeClr val="accent4">
                    <a:lumMod val="40000"/>
                    <a:lumOff val="60000"/>
                  </a:schemeClr>
                </a:solidFill>
              </a:rPr>
              <a:t>· American Society of Consultant Pharmacists</a:t>
            </a:r>
          </a:p>
        </p:txBody>
      </p:sp>
      <p:sp>
        <p:nvSpPr>
          <p:cNvPr id="9" name="TextBox 8"/>
          <p:cNvSpPr txBox="1"/>
          <p:nvPr/>
        </p:nvSpPr>
        <p:spPr>
          <a:xfrm>
            <a:off x="7297271" y="2008095"/>
            <a:ext cx="4352365" cy="2031325"/>
          </a:xfrm>
          <a:prstGeom prst="rect">
            <a:avLst/>
          </a:prstGeom>
          <a:noFill/>
        </p:spPr>
        <p:txBody>
          <a:bodyPr wrap="square" rtlCol="0">
            <a:spAutoFit/>
          </a:bodyPr>
          <a:lstStyle/>
          <a:p>
            <a:r>
              <a:rPr lang="en-US" sz="1400" b="1" dirty="0">
                <a:solidFill>
                  <a:schemeClr val="accent4">
                    <a:lumMod val="40000"/>
                    <a:lumOff val="60000"/>
                  </a:schemeClr>
                </a:solidFill>
              </a:rPr>
              <a:t>· American Speech-Language-Hearing Association (ASHA)</a:t>
            </a:r>
          </a:p>
          <a:p>
            <a:r>
              <a:rPr lang="en-US" sz="1400" b="1" dirty="0">
                <a:solidFill>
                  <a:schemeClr val="accent4">
                    <a:lumMod val="40000"/>
                    <a:lumOff val="60000"/>
                  </a:schemeClr>
                </a:solidFill>
              </a:rPr>
              <a:t>· Dietary Managers Association (DMA)</a:t>
            </a:r>
          </a:p>
          <a:p>
            <a:r>
              <a:rPr lang="en-US" sz="1400" b="1" dirty="0">
                <a:solidFill>
                  <a:schemeClr val="accent4">
                    <a:lumMod val="40000"/>
                    <a:lumOff val="60000"/>
                  </a:schemeClr>
                </a:solidFill>
              </a:rPr>
              <a:t>· Gerontological Advanced Practice Nurses Association (GAPNA)</a:t>
            </a:r>
          </a:p>
          <a:p>
            <a:r>
              <a:rPr lang="en-US" sz="1400" b="1" dirty="0">
                <a:solidFill>
                  <a:schemeClr val="accent4">
                    <a:lumMod val="40000"/>
                    <a:lumOff val="60000"/>
                  </a:schemeClr>
                </a:solidFill>
              </a:rPr>
              <a:t>· Hartford Institute for Geriatric Nursing (HIGN)</a:t>
            </a:r>
          </a:p>
          <a:p>
            <a:r>
              <a:rPr lang="en-US" sz="1400" b="1" dirty="0">
                <a:solidFill>
                  <a:schemeClr val="accent4">
                    <a:lumMod val="40000"/>
                    <a:lumOff val="60000"/>
                  </a:schemeClr>
                </a:solidFill>
              </a:rPr>
              <a:t>· National Association of Directors of Nursing Administration in Long Term Care (NADONA/LTC)</a:t>
            </a:r>
          </a:p>
          <a:p>
            <a:r>
              <a:rPr lang="en-US" sz="1400" b="1" dirty="0">
                <a:solidFill>
                  <a:schemeClr val="accent4">
                    <a:lumMod val="40000"/>
                    <a:lumOff val="60000"/>
                  </a:schemeClr>
                </a:solidFill>
              </a:rPr>
              <a:t>· National Gerontological Nursing Association (NGNA)</a:t>
            </a:r>
          </a:p>
        </p:txBody>
      </p:sp>
      <p:sp>
        <p:nvSpPr>
          <p:cNvPr id="4" name="TextBox 3"/>
          <p:cNvSpPr txBox="1"/>
          <p:nvPr/>
        </p:nvSpPr>
        <p:spPr>
          <a:xfrm>
            <a:off x="3497771" y="1548015"/>
            <a:ext cx="799021" cy="461665"/>
          </a:xfrm>
          <a:prstGeom prst="rect">
            <a:avLst/>
          </a:prstGeom>
          <a:noFill/>
        </p:spPr>
        <p:txBody>
          <a:bodyPr wrap="square" rtlCol="0">
            <a:spAutoFit/>
          </a:bodyPr>
          <a:lstStyle/>
          <a:p>
            <a:r>
              <a:rPr lang="en-US" sz="2400" b="1" i="1" dirty="0">
                <a:solidFill>
                  <a:srgbClr val="002060"/>
                </a:solidFill>
              </a:rPr>
              <a:t>Yes!</a:t>
            </a:r>
            <a:endParaRPr lang="en-US" sz="2400" b="1" i="1" dirty="0"/>
          </a:p>
        </p:txBody>
      </p:sp>
      <p:sp>
        <p:nvSpPr>
          <p:cNvPr id="5" name="TextBox 4"/>
          <p:cNvSpPr txBox="1"/>
          <p:nvPr/>
        </p:nvSpPr>
        <p:spPr>
          <a:xfrm>
            <a:off x="4421080" y="1633491"/>
            <a:ext cx="6880194" cy="338554"/>
          </a:xfrm>
          <a:prstGeom prst="rect">
            <a:avLst/>
          </a:prstGeom>
          <a:noFill/>
        </p:spPr>
        <p:txBody>
          <a:bodyPr wrap="square" rtlCol="0">
            <a:spAutoFit/>
          </a:bodyPr>
          <a:lstStyle/>
          <a:p>
            <a:pPr lvl="0">
              <a:spcBef>
                <a:spcPts val="1200"/>
              </a:spcBef>
            </a:pPr>
            <a:r>
              <a:rPr lang="en-US" sz="1600" dirty="0">
                <a:solidFill>
                  <a:prstClr val="white"/>
                </a:solidFill>
              </a:rPr>
              <a:t>One has been in place since 2011, endorsed by the following organizations:</a:t>
            </a:r>
          </a:p>
        </p:txBody>
      </p:sp>
    </p:spTree>
    <p:extLst>
      <p:ext uri="{BB962C8B-B14F-4D97-AF65-F5344CB8AC3E}">
        <p14:creationId xmlns:p14="http://schemas.microsoft.com/office/powerpoint/2010/main" val="374636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Effect transition="in" filter="fade">
                                      <p:cBhvr>
                                        <p:cTn id="22" dur="1000"/>
                                        <p:tgtEl>
                                          <p:spTgt spid="8"/>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xt_and_Picture_Fade_on_Path_Themed.potx" id="{5FA225B1-9DB7-4E7A-BEDA-2F16819FB22A}" vid="{6D0C3340-F1D4-4E44-988D-AE99DD9A48B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2ED4443-B407-4517-B83E-7991597C0B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Animation slide Title slides out from behind picture (widescreen)</Template>
  <TotalTime>852</TotalTime>
  <Words>1418</Words>
  <Application>Microsoft Office PowerPoint</Application>
  <PresentationFormat>Widescreen</PresentationFormat>
  <Paragraphs>73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Low Salt Diets and Hyponatremia</vt:lpstr>
      <vt:lpstr>The Shleser Letter - 2007</vt:lpstr>
      <vt:lpstr>What is Hyponatremia?</vt:lpstr>
      <vt:lpstr>Acute Hyponatremia and the Brain </vt:lpstr>
      <vt:lpstr>A Form of Starvation</vt:lpstr>
      <vt:lpstr>Is There Such a Thing as Asymptomatic Hyponatremia?</vt:lpstr>
      <vt:lpstr>Symptoms of Asymptomatic Hyponatremia</vt:lpstr>
      <vt:lpstr>Assisted Living/Nursing Home Stats</vt:lpstr>
      <vt:lpstr>Is there a Standard Practice for Diets in Assisted Living Facilities?</vt:lpstr>
      <vt:lpstr>What about Government Endorsement?</vt:lpstr>
      <vt:lpstr>What was the main comment of the Largest Dietary Organization?</vt:lpstr>
      <vt:lpstr>Where do we go from here?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Elderly Should Savor Life</dc:title>
  <dc:creator>Morton Satin</dc:creator>
  <cp:keywords/>
  <cp:lastModifiedBy>Laura Elliott</cp:lastModifiedBy>
  <cp:revision>73</cp:revision>
  <dcterms:created xsi:type="dcterms:W3CDTF">2017-01-27T17:24:04Z</dcterms:created>
  <dcterms:modified xsi:type="dcterms:W3CDTF">2018-05-25T18:39:41Z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TC040144289991</vt:lpwstr>
  </property>
</Properties>
</file>